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52" r:id="rId1"/>
  </p:sldMasterIdLst>
  <p:notesMasterIdLst>
    <p:notesMasterId r:id="rId77"/>
  </p:notesMasterIdLst>
  <p:handoutMasterIdLst>
    <p:handoutMasterId r:id="rId78"/>
  </p:handoutMasterIdLst>
  <p:sldIdLst>
    <p:sldId id="2098" r:id="rId2"/>
    <p:sldId id="2306" r:id="rId3"/>
    <p:sldId id="2102" r:id="rId4"/>
    <p:sldId id="2311" r:id="rId5"/>
    <p:sldId id="2312" r:id="rId6"/>
    <p:sldId id="2313" r:id="rId7"/>
    <p:sldId id="2314" r:id="rId8"/>
    <p:sldId id="2315" r:id="rId9"/>
    <p:sldId id="2316" r:id="rId10"/>
    <p:sldId id="2317" r:id="rId11"/>
    <p:sldId id="2353" r:id="rId12"/>
    <p:sldId id="2354" r:id="rId13"/>
    <p:sldId id="2355" r:id="rId14"/>
    <p:sldId id="2356" r:id="rId15"/>
    <p:sldId id="2357" r:id="rId16"/>
    <p:sldId id="2358" r:id="rId17"/>
    <p:sldId id="2359" r:id="rId18"/>
    <p:sldId id="7612" r:id="rId19"/>
    <p:sldId id="7613" r:id="rId20"/>
    <p:sldId id="7614" r:id="rId21"/>
    <p:sldId id="7615" r:id="rId22"/>
    <p:sldId id="2324" r:id="rId23"/>
    <p:sldId id="2318" r:id="rId24"/>
    <p:sldId id="2325" r:id="rId25"/>
    <p:sldId id="2326" r:id="rId26"/>
    <p:sldId id="2319" r:id="rId27"/>
    <p:sldId id="2321" r:id="rId28"/>
    <p:sldId id="2320" r:id="rId29"/>
    <p:sldId id="2322" r:id="rId30"/>
    <p:sldId id="2327" r:id="rId31"/>
    <p:sldId id="2328" r:id="rId32"/>
    <p:sldId id="2329" r:id="rId33"/>
    <p:sldId id="2330" r:id="rId34"/>
    <p:sldId id="2331" r:id="rId35"/>
    <p:sldId id="2332" r:id="rId36"/>
    <p:sldId id="2333" r:id="rId37"/>
    <p:sldId id="2334" r:id="rId38"/>
    <p:sldId id="2335" r:id="rId39"/>
    <p:sldId id="2336" r:id="rId40"/>
    <p:sldId id="2337" r:id="rId41"/>
    <p:sldId id="2338" r:id="rId42"/>
    <p:sldId id="2339" r:id="rId43"/>
    <p:sldId id="335" r:id="rId44"/>
    <p:sldId id="344" r:id="rId45"/>
    <p:sldId id="345" r:id="rId46"/>
    <p:sldId id="349" r:id="rId47"/>
    <p:sldId id="354" r:id="rId48"/>
    <p:sldId id="355" r:id="rId49"/>
    <p:sldId id="356" r:id="rId50"/>
    <p:sldId id="357" r:id="rId51"/>
    <p:sldId id="367" r:id="rId52"/>
    <p:sldId id="358" r:id="rId53"/>
    <p:sldId id="360" r:id="rId54"/>
    <p:sldId id="362" r:id="rId55"/>
    <p:sldId id="347" r:id="rId56"/>
    <p:sldId id="363" r:id="rId57"/>
    <p:sldId id="365" r:id="rId58"/>
    <p:sldId id="2345" r:id="rId59"/>
    <p:sldId id="330" r:id="rId60"/>
    <p:sldId id="2346" r:id="rId61"/>
    <p:sldId id="366" r:id="rId62"/>
    <p:sldId id="2347" r:id="rId63"/>
    <p:sldId id="298" r:id="rId64"/>
    <p:sldId id="7616" r:id="rId65"/>
    <p:sldId id="303" r:id="rId66"/>
    <p:sldId id="307" r:id="rId67"/>
    <p:sldId id="310" r:id="rId68"/>
    <p:sldId id="319" r:id="rId69"/>
    <p:sldId id="2348" r:id="rId70"/>
    <p:sldId id="2349" r:id="rId71"/>
    <p:sldId id="2350" r:id="rId72"/>
    <p:sldId id="329" r:id="rId73"/>
    <p:sldId id="2351" r:id="rId74"/>
    <p:sldId id="2352" r:id="rId75"/>
    <p:sldId id="2167" r:id="rId76"/>
  </p:sldIdLst>
  <p:sldSz cx="12192000" cy="6858000"/>
  <p:notesSz cx="6858000" cy="9144000"/>
  <p:custDataLst>
    <p:tags r:id="rId7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4" userDrawn="1">
          <p15:clr>
            <a:srgbClr val="A4A3A4"/>
          </p15:clr>
        </p15:guide>
        <p15:guide id="2" pos="3780" userDrawn="1">
          <p15:clr>
            <a:srgbClr val="A4A3A4"/>
          </p15:clr>
        </p15:guide>
        <p15:guide id="3" orient="horz" pos="2274" userDrawn="1">
          <p15:clr>
            <a:srgbClr val="A4A3A4"/>
          </p15:clr>
        </p15:guide>
        <p15:guide id="4" pos="277" userDrawn="1">
          <p15:clr>
            <a:srgbClr val="A4A3A4"/>
          </p15:clr>
        </p15:guide>
        <p15:guide id="5" pos="37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D7FF"/>
    <a:srgbClr val="E8E0EC"/>
    <a:srgbClr val="E39C7C"/>
    <a:srgbClr val="FF2E14"/>
    <a:srgbClr val="D72100"/>
    <a:srgbClr val="FE62AD"/>
    <a:srgbClr val="FE5C3F"/>
    <a:srgbClr val="B1A7A6"/>
    <a:srgbClr val="7EB3A3"/>
    <a:srgbClr val="C4B7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08" autoAdjust="0"/>
    <p:restoredTop sz="83673" autoAdjust="0"/>
  </p:normalViewPr>
  <p:slideViewPr>
    <p:cSldViewPr>
      <p:cViewPr varScale="1">
        <p:scale>
          <a:sx n="106" d="100"/>
          <a:sy n="106" d="100"/>
        </p:scale>
        <p:origin x="392" y="176"/>
      </p:cViewPr>
      <p:guideLst>
        <p:guide orient="horz" pos="2234"/>
        <p:guide pos="3780"/>
        <p:guide orient="horz" pos="2274"/>
        <p:guide pos="277"/>
        <p:guide pos="3779"/>
      </p:guideLst>
    </p:cSldViewPr>
  </p:slideViewPr>
  <p:notesTextViewPr>
    <p:cViewPr>
      <p:scale>
        <a:sx n="130" d="100"/>
        <a:sy n="13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BB486D-92AC-3F45-AACB-24D1B3D24C71}"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zh-CN" altLang="en-US"/>
        </a:p>
      </dgm:t>
    </dgm:pt>
    <dgm:pt modelId="{BDF8E81E-B54F-3943-828E-74CE7701491C}">
      <dgm:prSet phldrT="[文本]"/>
      <dgm:spPr/>
      <dgm:t>
        <a:bodyPr/>
        <a:lstStyle/>
        <a:p>
          <a:r>
            <a:rPr lang="en-US" altLang="zh-CN" dirty="0"/>
            <a:t>Def.</a:t>
          </a:r>
          <a:r>
            <a:rPr lang="zh-CN" altLang="en-US" dirty="0"/>
            <a:t> </a:t>
          </a:r>
          <a:r>
            <a:rPr lang="en-US" altLang="zh-CN" dirty="0"/>
            <a:t>1:</a:t>
          </a:r>
          <a:r>
            <a:rPr lang="zh-CN" altLang="en-US" dirty="0"/>
            <a:t> </a:t>
          </a:r>
          <a:r>
            <a:rPr lang="en-US" altLang="zh-CN" dirty="0"/>
            <a:t>Equalized</a:t>
          </a:r>
          <a:r>
            <a:rPr lang="zh-CN" altLang="en-US" dirty="0"/>
            <a:t> </a:t>
          </a:r>
          <a:r>
            <a:rPr lang="en-US" altLang="zh-CN" dirty="0"/>
            <a:t>Odds</a:t>
          </a:r>
          <a:endParaRPr lang="zh-CN" altLang="en-US" dirty="0"/>
        </a:p>
      </dgm:t>
    </dgm:pt>
    <dgm:pt modelId="{41F543B7-D751-CE4E-B6F8-FC15F28646D2}" type="parTrans" cxnId="{CA502253-8CFD-EC43-BC9D-679E52FE871D}">
      <dgm:prSet/>
      <dgm:spPr/>
      <dgm:t>
        <a:bodyPr/>
        <a:lstStyle/>
        <a:p>
          <a:endParaRPr lang="zh-CN" altLang="en-US"/>
        </a:p>
      </dgm:t>
    </dgm:pt>
    <dgm:pt modelId="{48159FD2-BD62-5042-B2CA-DBF64F733EBC}" type="sibTrans" cxnId="{CA502253-8CFD-EC43-BC9D-679E52FE871D}">
      <dgm:prSet/>
      <dgm:spPr/>
      <dgm:t>
        <a:bodyPr/>
        <a:lstStyle/>
        <a:p>
          <a:endParaRPr lang="zh-CN" altLang="en-US"/>
        </a:p>
      </dgm:t>
    </dgm:pt>
    <dgm:pt modelId="{DE4494E9-C658-3C4E-938B-AD795420C67D}">
      <dgm:prSet phldrT="[文本]"/>
      <dgm:spPr/>
      <dgm:t>
        <a:bodyPr/>
        <a:lstStyle/>
        <a:p>
          <a:r>
            <a:rPr lang="zh-CN" altLang="en-US" dirty="0"/>
            <a:t>同等机会对，同等机会错</a:t>
          </a:r>
        </a:p>
      </dgm:t>
    </dgm:pt>
    <dgm:pt modelId="{C62B677A-841F-2144-AAE3-0C077A76EF2F}" type="parTrans" cxnId="{1F4D3B16-0D52-2D4F-9FEF-6FF0CF9CB9B1}">
      <dgm:prSet/>
      <dgm:spPr/>
      <dgm:t>
        <a:bodyPr/>
        <a:lstStyle/>
        <a:p>
          <a:endParaRPr lang="zh-CN" altLang="en-US"/>
        </a:p>
      </dgm:t>
    </dgm:pt>
    <dgm:pt modelId="{3F69F9E2-5971-6A45-9C83-5B79DE1F04F8}" type="sibTrans" cxnId="{1F4D3B16-0D52-2D4F-9FEF-6FF0CF9CB9B1}">
      <dgm:prSet/>
      <dgm:spPr/>
      <dgm:t>
        <a:bodyPr/>
        <a:lstStyle/>
        <a:p>
          <a:endParaRPr lang="zh-CN" altLang="en-US"/>
        </a:p>
      </dgm:t>
    </dgm:pt>
    <dgm:pt modelId="{274DFB16-3E5B-E345-990E-C76FECEB4A22}">
      <dgm:prSet phldrT="[文本]"/>
      <dgm:spPr/>
      <dgm:t>
        <a:bodyPr/>
        <a:lstStyle/>
        <a:p>
          <a:r>
            <a:rPr lang="en-US" altLang="zh-CN" dirty="0"/>
            <a:t>Def.</a:t>
          </a:r>
          <a:r>
            <a:rPr lang="zh-CN" altLang="en-US" dirty="0"/>
            <a:t> </a:t>
          </a:r>
          <a:r>
            <a:rPr lang="en-US" altLang="zh-CN" dirty="0"/>
            <a:t>2:</a:t>
          </a:r>
          <a:r>
            <a:rPr lang="zh-CN" altLang="en-US" dirty="0"/>
            <a:t> </a:t>
          </a:r>
          <a:r>
            <a:rPr lang="en-US" altLang="zh-CN" dirty="0"/>
            <a:t>Equal</a:t>
          </a:r>
          <a:r>
            <a:rPr lang="zh-CN" altLang="en-US" dirty="0"/>
            <a:t> </a:t>
          </a:r>
          <a:r>
            <a:rPr lang="en-US" altLang="zh-CN" dirty="0"/>
            <a:t>Opportunity</a:t>
          </a:r>
          <a:endParaRPr lang="zh-CN" altLang="en-US" dirty="0"/>
        </a:p>
      </dgm:t>
    </dgm:pt>
    <dgm:pt modelId="{BDB6171F-07F1-9E49-89CB-5F62F889F427}" type="parTrans" cxnId="{0EE9E83C-AB3E-E247-9A4E-DA89BF9E688F}">
      <dgm:prSet/>
      <dgm:spPr/>
      <dgm:t>
        <a:bodyPr/>
        <a:lstStyle/>
        <a:p>
          <a:endParaRPr lang="zh-CN" altLang="en-US"/>
        </a:p>
      </dgm:t>
    </dgm:pt>
    <dgm:pt modelId="{46F6D330-8726-D843-9AB1-ECAACF9E76D3}" type="sibTrans" cxnId="{0EE9E83C-AB3E-E247-9A4E-DA89BF9E688F}">
      <dgm:prSet/>
      <dgm:spPr/>
      <dgm:t>
        <a:bodyPr/>
        <a:lstStyle/>
        <a:p>
          <a:endParaRPr lang="zh-CN" altLang="en-US"/>
        </a:p>
      </dgm:t>
    </dgm:pt>
    <dgm:pt modelId="{55015774-B6DE-5A4B-8305-BAFAB62A6DEA}">
      <dgm:prSet phldrT="[文本]"/>
      <dgm:spPr/>
      <dgm:t>
        <a:bodyPr/>
        <a:lstStyle/>
        <a:p>
          <a:r>
            <a:rPr lang="zh-CN" altLang="en-US" dirty="0"/>
            <a:t>同等机会对</a:t>
          </a:r>
        </a:p>
      </dgm:t>
    </dgm:pt>
    <dgm:pt modelId="{9EFE88D4-F917-A849-9DD7-4199D21F431D}" type="parTrans" cxnId="{420810CB-CA62-CA4A-B092-FD07CAFA4811}">
      <dgm:prSet/>
      <dgm:spPr/>
      <dgm:t>
        <a:bodyPr/>
        <a:lstStyle/>
        <a:p>
          <a:endParaRPr lang="zh-CN" altLang="en-US"/>
        </a:p>
      </dgm:t>
    </dgm:pt>
    <dgm:pt modelId="{369C865C-0DA3-D54A-8973-75A14F1701D7}" type="sibTrans" cxnId="{420810CB-CA62-CA4A-B092-FD07CAFA4811}">
      <dgm:prSet/>
      <dgm:spPr/>
      <dgm:t>
        <a:bodyPr/>
        <a:lstStyle/>
        <a:p>
          <a:endParaRPr lang="zh-CN" altLang="en-US"/>
        </a:p>
      </dgm:t>
    </dgm:pt>
    <dgm:pt modelId="{65B64592-7F9B-5D40-AB8C-94BE3FEF12DA}">
      <dgm:prSet/>
      <dgm:spPr/>
      <dgm:t>
        <a:bodyPr/>
        <a:lstStyle/>
        <a:p>
          <a:r>
            <a:rPr lang="en-US" altLang="zh-CN" dirty="0"/>
            <a:t>Def.</a:t>
          </a:r>
          <a:r>
            <a:rPr lang="zh-CN" altLang="en-US" dirty="0"/>
            <a:t> </a:t>
          </a:r>
          <a:r>
            <a:rPr lang="en-US" altLang="zh-CN" dirty="0"/>
            <a:t>3:</a:t>
          </a:r>
          <a:r>
            <a:rPr lang="zh-CN" altLang="en-US" dirty="0"/>
            <a:t> </a:t>
          </a:r>
          <a:r>
            <a:rPr lang="en-US" altLang="zh-CN" dirty="0"/>
            <a:t>Demographic</a:t>
          </a:r>
          <a:r>
            <a:rPr lang="zh-CN" altLang="en-US" dirty="0"/>
            <a:t> </a:t>
          </a:r>
          <a:r>
            <a:rPr lang="en-US" altLang="zh-CN" dirty="0"/>
            <a:t>Parity</a:t>
          </a:r>
          <a:endParaRPr lang="zh-CN" altLang="en-US" dirty="0"/>
        </a:p>
      </dgm:t>
    </dgm:pt>
    <dgm:pt modelId="{E0F5241B-FD19-DC44-B02E-4D7E666C9681}" type="parTrans" cxnId="{7035B6D9-3956-D744-800B-A76B3697899C}">
      <dgm:prSet/>
      <dgm:spPr/>
      <dgm:t>
        <a:bodyPr/>
        <a:lstStyle/>
        <a:p>
          <a:endParaRPr lang="zh-CN" altLang="en-US"/>
        </a:p>
      </dgm:t>
    </dgm:pt>
    <dgm:pt modelId="{EFEA70C6-EB41-764E-BA8E-527B2323D046}" type="sibTrans" cxnId="{7035B6D9-3956-D744-800B-A76B3697899C}">
      <dgm:prSet/>
      <dgm:spPr/>
      <dgm:t>
        <a:bodyPr/>
        <a:lstStyle/>
        <a:p>
          <a:endParaRPr lang="zh-CN" altLang="en-US"/>
        </a:p>
      </dgm:t>
    </dgm:pt>
    <dgm:pt modelId="{9C77AC1C-ED7A-3349-A9C2-284BED0F4BF1}">
      <dgm:prSet/>
      <dgm:spPr/>
      <dgm:t>
        <a:bodyPr/>
        <a:lstStyle/>
        <a:p>
          <a:r>
            <a:rPr lang="zh-CN" altLang="en-US" dirty="0"/>
            <a:t>个体存在与否不影响对</a:t>
          </a:r>
        </a:p>
      </dgm:t>
    </dgm:pt>
    <dgm:pt modelId="{2EDCAD81-D25C-914A-9B1A-61C7AE4B669A}" type="parTrans" cxnId="{913B7DE1-16DF-E940-B300-7C95C07F174D}">
      <dgm:prSet/>
      <dgm:spPr/>
      <dgm:t>
        <a:bodyPr/>
        <a:lstStyle/>
        <a:p>
          <a:endParaRPr lang="zh-CN" altLang="en-US"/>
        </a:p>
      </dgm:t>
    </dgm:pt>
    <dgm:pt modelId="{558CFAAC-CA0B-A44B-9B54-971699CCA668}" type="sibTrans" cxnId="{913B7DE1-16DF-E940-B300-7C95C07F174D}">
      <dgm:prSet/>
      <dgm:spPr/>
      <dgm:t>
        <a:bodyPr/>
        <a:lstStyle/>
        <a:p>
          <a:endParaRPr lang="zh-CN" altLang="en-US"/>
        </a:p>
      </dgm:t>
    </dgm:pt>
    <dgm:pt modelId="{BCFB7AD8-AEB3-2943-966B-E84C89251CAC}">
      <dgm:prSet/>
      <dgm:spPr/>
      <dgm:t>
        <a:bodyPr/>
        <a:lstStyle/>
        <a:p>
          <a:r>
            <a:rPr lang="en-US" altLang="zh-CN" dirty="0"/>
            <a:t>Def.</a:t>
          </a:r>
          <a:r>
            <a:rPr lang="zh-CN" altLang="en-US" dirty="0"/>
            <a:t> </a:t>
          </a:r>
          <a:r>
            <a:rPr lang="en-US" altLang="zh-CN" dirty="0"/>
            <a:t>4:</a:t>
          </a:r>
          <a:r>
            <a:rPr lang="zh-CN" altLang="en-US" dirty="0"/>
            <a:t> </a:t>
          </a:r>
          <a:r>
            <a:rPr lang="en-US" altLang="zh-CN" dirty="0"/>
            <a:t>Fairness</a:t>
          </a:r>
          <a:r>
            <a:rPr lang="zh-CN" altLang="en-US" dirty="0"/>
            <a:t> </a:t>
          </a:r>
          <a:r>
            <a:rPr lang="en-US" altLang="zh-CN" dirty="0"/>
            <a:t>Through</a:t>
          </a:r>
          <a:r>
            <a:rPr lang="zh-CN" altLang="en-US" dirty="0"/>
            <a:t> </a:t>
          </a:r>
          <a:r>
            <a:rPr lang="en-US" altLang="zh-CN" dirty="0"/>
            <a:t>Awareness</a:t>
          </a:r>
          <a:endParaRPr lang="zh-CN" altLang="en-US" dirty="0"/>
        </a:p>
      </dgm:t>
    </dgm:pt>
    <dgm:pt modelId="{35483AC5-1684-C94A-BD98-E438720F60BB}" type="parTrans" cxnId="{C2F565BF-3FEA-3348-B11D-FC9D4B44DC03}">
      <dgm:prSet/>
      <dgm:spPr/>
      <dgm:t>
        <a:bodyPr/>
        <a:lstStyle/>
        <a:p>
          <a:endParaRPr lang="zh-CN" altLang="en-US"/>
        </a:p>
      </dgm:t>
    </dgm:pt>
    <dgm:pt modelId="{8FCB4DF3-7AB7-A04E-ADB9-5F29F9C11395}" type="sibTrans" cxnId="{C2F565BF-3FEA-3348-B11D-FC9D4B44DC03}">
      <dgm:prSet/>
      <dgm:spPr/>
      <dgm:t>
        <a:bodyPr/>
        <a:lstStyle/>
        <a:p>
          <a:endParaRPr lang="zh-CN" altLang="en-US"/>
        </a:p>
      </dgm:t>
    </dgm:pt>
    <dgm:pt modelId="{1A12985F-059B-E244-9F62-0CA3D9761B23}">
      <dgm:prSet/>
      <dgm:spPr/>
      <dgm:t>
        <a:bodyPr/>
        <a:lstStyle/>
        <a:p>
          <a:r>
            <a:rPr lang="zh-CN" altLang="en-US" dirty="0"/>
            <a:t>输入相近，结果相同</a:t>
          </a:r>
        </a:p>
      </dgm:t>
    </dgm:pt>
    <dgm:pt modelId="{F5ABCD48-6260-044A-ACDD-7E844DBCD871}" type="parTrans" cxnId="{C6562E2B-4361-EF46-9656-90B3F63AAFBB}">
      <dgm:prSet/>
      <dgm:spPr/>
      <dgm:t>
        <a:bodyPr/>
        <a:lstStyle/>
        <a:p>
          <a:endParaRPr lang="zh-CN" altLang="en-US"/>
        </a:p>
      </dgm:t>
    </dgm:pt>
    <dgm:pt modelId="{2FC4CE06-8FBF-6E40-BD5B-3D8071003F98}" type="sibTrans" cxnId="{C6562E2B-4361-EF46-9656-90B3F63AAFBB}">
      <dgm:prSet/>
      <dgm:spPr/>
      <dgm:t>
        <a:bodyPr/>
        <a:lstStyle/>
        <a:p>
          <a:endParaRPr lang="zh-CN" altLang="en-US"/>
        </a:p>
      </dgm:t>
    </dgm:pt>
    <dgm:pt modelId="{E554CC55-6B6E-0741-AC9F-2F30603A4C21}">
      <dgm:prSet/>
      <dgm:spPr/>
      <dgm:t>
        <a:bodyPr/>
        <a:lstStyle/>
        <a:p>
          <a:r>
            <a:rPr lang="en-US" altLang="zh-CN" dirty="0"/>
            <a:t>Def.</a:t>
          </a:r>
          <a:r>
            <a:rPr lang="zh-CN" altLang="en-US" dirty="0"/>
            <a:t> </a:t>
          </a:r>
          <a:r>
            <a:rPr lang="en-US" altLang="zh-CN" dirty="0"/>
            <a:t>5:</a:t>
          </a:r>
          <a:r>
            <a:rPr lang="zh-CN" altLang="en-US" dirty="0"/>
            <a:t> </a:t>
          </a:r>
          <a:r>
            <a:rPr lang="en-US" altLang="zh-CN" dirty="0"/>
            <a:t>Fairness</a:t>
          </a:r>
          <a:r>
            <a:rPr lang="zh-CN" altLang="en-US" dirty="0"/>
            <a:t> </a:t>
          </a:r>
          <a:r>
            <a:rPr lang="en-US" altLang="zh-CN" dirty="0"/>
            <a:t>Through</a:t>
          </a:r>
          <a:r>
            <a:rPr lang="zh-CN" altLang="en-US" dirty="0"/>
            <a:t> </a:t>
          </a:r>
          <a:r>
            <a:rPr lang="en-US" altLang="zh-CN" dirty="0"/>
            <a:t>Unawareness</a:t>
          </a:r>
          <a:endParaRPr lang="zh-CN" altLang="en-US" dirty="0"/>
        </a:p>
      </dgm:t>
    </dgm:pt>
    <dgm:pt modelId="{E21E6B99-6208-4D41-95B4-FAD6DCF5B1D5}" type="parTrans" cxnId="{61961D4B-BE45-CB49-AFD4-4C58B75B3A71}">
      <dgm:prSet/>
      <dgm:spPr/>
      <dgm:t>
        <a:bodyPr/>
        <a:lstStyle/>
        <a:p>
          <a:endParaRPr lang="zh-CN" altLang="en-US"/>
        </a:p>
      </dgm:t>
    </dgm:pt>
    <dgm:pt modelId="{ABD66914-6D22-9F42-960D-287CE6AAAB07}" type="sibTrans" cxnId="{61961D4B-BE45-CB49-AFD4-4C58B75B3A71}">
      <dgm:prSet/>
      <dgm:spPr/>
      <dgm:t>
        <a:bodyPr/>
        <a:lstStyle/>
        <a:p>
          <a:endParaRPr lang="zh-CN" altLang="en-US"/>
        </a:p>
      </dgm:t>
    </dgm:pt>
    <dgm:pt modelId="{5073E48E-846E-7745-B607-D161FB277739}">
      <dgm:prSet/>
      <dgm:spPr/>
      <dgm:t>
        <a:bodyPr/>
        <a:lstStyle/>
        <a:p>
          <a:r>
            <a:rPr lang="zh-CN" altLang="en-US" dirty="0"/>
            <a:t>决策不适用偏见属性</a:t>
          </a:r>
        </a:p>
      </dgm:t>
    </dgm:pt>
    <dgm:pt modelId="{87A86D78-2BED-4B49-AB87-C73FDB3C136F}" type="parTrans" cxnId="{819875D5-D02C-D345-A909-9FC633C39F58}">
      <dgm:prSet/>
      <dgm:spPr/>
      <dgm:t>
        <a:bodyPr/>
        <a:lstStyle/>
        <a:p>
          <a:endParaRPr lang="zh-CN" altLang="en-US"/>
        </a:p>
      </dgm:t>
    </dgm:pt>
    <dgm:pt modelId="{EECA7750-954B-3541-AA88-D74846B4BA04}" type="sibTrans" cxnId="{819875D5-D02C-D345-A909-9FC633C39F58}">
      <dgm:prSet/>
      <dgm:spPr/>
      <dgm:t>
        <a:bodyPr/>
        <a:lstStyle/>
        <a:p>
          <a:endParaRPr lang="zh-CN" altLang="en-US"/>
        </a:p>
      </dgm:t>
    </dgm:pt>
    <dgm:pt modelId="{40B2F795-F801-C649-877A-A4C8BC0CAD48}">
      <dgm:prSet/>
      <dgm:spPr/>
      <dgm:t>
        <a:bodyPr/>
        <a:lstStyle/>
        <a:p>
          <a:r>
            <a:rPr lang="en-US" altLang="zh-CN" dirty="0"/>
            <a:t>Def.</a:t>
          </a:r>
          <a:r>
            <a:rPr lang="zh-CN" altLang="en-US" dirty="0"/>
            <a:t> </a:t>
          </a:r>
          <a:r>
            <a:rPr lang="en-US" altLang="zh-CN" dirty="0"/>
            <a:t>6:</a:t>
          </a:r>
          <a:r>
            <a:rPr lang="zh-CN" altLang="en-US" dirty="0"/>
            <a:t> </a:t>
          </a:r>
          <a:r>
            <a:rPr lang="en-AU" dirty="0"/>
            <a:t>Treatment Equality</a:t>
          </a:r>
          <a:endParaRPr lang="zh-CN" altLang="en-US" dirty="0"/>
        </a:p>
      </dgm:t>
    </dgm:pt>
    <dgm:pt modelId="{3C81ED3D-F45E-2C4F-BFBD-A48B8B2E2EC4}" type="parTrans" cxnId="{9E9AE933-836D-2740-9B05-8614D805FD6C}">
      <dgm:prSet/>
      <dgm:spPr/>
      <dgm:t>
        <a:bodyPr/>
        <a:lstStyle/>
        <a:p>
          <a:endParaRPr lang="zh-CN" altLang="en-US"/>
        </a:p>
      </dgm:t>
    </dgm:pt>
    <dgm:pt modelId="{0F8AE7D7-9269-D749-8FB3-886B3AF2662E}" type="sibTrans" cxnId="{9E9AE933-836D-2740-9B05-8614D805FD6C}">
      <dgm:prSet/>
      <dgm:spPr/>
      <dgm:t>
        <a:bodyPr/>
        <a:lstStyle/>
        <a:p>
          <a:endParaRPr lang="zh-CN" altLang="en-US"/>
        </a:p>
      </dgm:t>
    </dgm:pt>
    <dgm:pt modelId="{70BF093F-AB81-F743-9E09-1A6D2B2FE337}">
      <dgm:prSet/>
      <dgm:spPr/>
      <dgm:t>
        <a:bodyPr/>
        <a:lstStyle/>
        <a:p>
          <a:r>
            <a:rPr lang="zh-CN" altLang="en-US" dirty="0"/>
            <a:t>错误的数量一直</a:t>
          </a:r>
        </a:p>
      </dgm:t>
    </dgm:pt>
    <dgm:pt modelId="{9DA13F7E-7402-704F-A33D-7E7EE86A6D2E}" type="parTrans" cxnId="{C98FDF58-47D2-A64E-AB9D-9976F9149EB0}">
      <dgm:prSet/>
      <dgm:spPr/>
      <dgm:t>
        <a:bodyPr/>
        <a:lstStyle/>
        <a:p>
          <a:endParaRPr lang="zh-CN" altLang="en-US"/>
        </a:p>
      </dgm:t>
    </dgm:pt>
    <dgm:pt modelId="{CB5703C3-813A-6140-B4A7-AB581D04DE91}" type="sibTrans" cxnId="{C98FDF58-47D2-A64E-AB9D-9976F9149EB0}">
      <dgm:prSet/>
      <dgm:spPr/>
      <dgm:t>
        <a:bodyPr/>
        <a:lstStyle/>
        <a:p>
          <a:endParaRPr lang="zh-CN" altLang="en-US"/>
        </a:p>
      </dgm:t>
    </dgm:pt>
    <dgm:pt modelId="{D1F71745-FEE6-264D-B136-1C41DEE05023}" type="pres">
      <dgm:prSet presAssocID="{D5BB486D-92AC-3F45-AACB-24D1B3D24C71}" presName="linear" presStyleCnt="0">
        <dgm:presLayoutVars>
          <dgm:animLvl val="lvl"/>
          <dgm:resizeHandles val="exact"/>
        </dgm:presLayoutVars>
      </dgm:prSet>
      <dgm:spPr/>
    </dgm:pt>
    <dgm:pt modelId="{520710C9-8E9E-4943-878D-ACCF990411B3}" type="pres">
      <dgm:prSet presAssocID="{BDF8E81E-B54F-3943-828E-74CE7701491C}" presName="parentText" presStyleLbl="node1" presStyleIdx="0" presStyleCnt="6">
        <dgm:presLayoutVars>
          <dgm:chMax val="0"/>
          <dgm:bulletEnabled val="1"/>
        </dgm:presLayoutVars>
      </dgm:prSet>
      <dgm:spPr/>
    </dgm:pt>
    <dgm:pt modelId="{F5BD8A84-229E-DE48-A4E7-9848CB5C7752}" type="pres">
      <dgm:prSet presAssocID="{BDF8E81E-B54F-3943-828E-74CE7701491C}" presName="childText" presStyleLbl="revTx" presStyleIdx="0" presStyleCnt="6">
        <dgm:presLayoutVars>
          <dgm:bulletEnabled val="1"/>
        </dgm:presLayoutVars>
      </dgm:prSet>
      <dgm:spPr/>
    </dgm:pt>
    <dgm:pt modelId="{BFC9E737-326A-304C-A1E8-12E62875D949}" type="pres">
      <dgm:prSet presAssocID="{274DFB16-3E5B-E345-990E-C76FECEB4A22}" presName="parentText" presStyleLbl="node1" presStyleIdx="1" presStyleCnt="6">
        <dgm:presLayoutVars>
          <dgm:chMax val="0"/>
          <dgm:bulletEnabled val="1"/>
        </dgm:presLayoutVars>
      </dgm:prSet>
      <dgm:spPr/>
    </dgm:pt>
    <dgm:pt modelId="{2741EA85-DDE5-1B4E-B8DD-6FDDA8A1EF46}" type="pres">
      <dgm:prSet presAssocID="{274DFB16-3E5B-E345-990E-C76FECEB4A22}" presName="childText" presStyleLbl="revTx" presStyleIdx="1" presStyleCnt="6">
        <dgm:presLayoutVars>
          <dgm:bulletEnabled val="1"/>
        </dgm:presLayoutVars>
      </dgm:prSet>
      <dgm:spPr/>
    </dgm:pt>
    <dgm:pt modelId="{B8897999-2E48-1543-B084-A98CA2E5ABAE}" type="pres">
      <dgm:prSet presAssocID="{65B64592-7F9B-5D40-AB8C-94BE3FEF12DA}" presName="parentText" presStyleLbl="node1" presStyleIdx="2" presStyleCnt="6">
        <dgm:presLayoutVars>
          <dgm:chMax val="0"/>
          <dgm:bulletEnabled val="1"/>
        </dgm:presLayoutVars>
      </dgm:prSet>
      <dgm:spPr/>
    </dgm:pt>
    <dgm:pt modelId="{670A53F2-59C5-BE45-BEC3-CEE38239C061}" type="pres">
      <dgm:prSet presAssocID="{65B64592-7F9B-5D40-AB8C-94BE3FEF12DA}" presName="childText" presStyleLbl="revTx" presStyleIdx="2" presStyleCnt="6">
        <dgm:presLayoutVars>
          <dgm:bulletEnabled val="1"/>
        </dgm:presLayoutVars>
      </dgm:prSet>
      <dgm:spPr/>
    </dgm:pt>
    <dgm:pt modelId="{1809EDFB-B0D4-D045-B9DE-D67142B6600D}" type="pres">
      <dgm:prSet presAssocID="{BCFB7AD8-AEB3-2943-966B-E84C89251CAC}" presName="parentText" presStyleLbl="node1" presStyleIdx="3" presStyleCnt="6">
        <dgm:presLayoutVars>
          <dgm:chMax val="0"/>
          <dgm:bulletEnabled val="1"/>
        </dgm:presLayoutVars>
      </dgm:prSet>
      <dgm:spPr/>
    </dgm:pt>
    <dgm:pt modelId="{03DA8004-9FA8-7E45-A571-218DAD6EB49A}" type="pres">
      <dgm:prSet presAssocID="{BCFB7AD8-AEB3-2943-966B-E84C89251CAC}" presName="childText" presStyleLbl="revTx" presStyleIdx="3" presStyleCnt="6">
        <dgm:presLayoutVars>
          <dgm:bulletEnabled val="1"/>
        </dgm:presLayoutVars>
      </dgm:prSet>
      <dgm:spPr/>
    </dgm:pt>
    <dgm:pt modelId="{D2CAAE3B-B3B3-F041-BEFA-7C366B7DA15C}" type="pres">
      <dgm:prSet presAssocID="{E554CC55-6B6E-0741-AC9F-2F30603A4C21}" presName="parentText" presStyleLbl="node1" presStyleIdx="4" presStyleCnt="6">
        <dgm:presLayoutVars>
          <dgm:chMax val="0"/>
          <dgm:bulletEnabled val="1"/>
        </dgm:presLayoutVars>
      </dgm:prSet>
      <dgm:spPr/>
    </dgm:pt>
    <dgm:pt modelId="{E0E73C8A-0A31-274B-9A0E-C47843520573}" type="pres">
      <dgm:prSet presAssocID="{E554CC55-6B6E-0741-AC9F-2F30603A4C21}" presName="childText" presStyleLbl="revTx" presStyleIdx="4" presStyleCnt="6">
        <dgm:presLayoutVars>
          <dgm:bulletEnabled val="1"/>
        </dgm:presLayoutVars>
      </dgm:prSet>
      <dgm:spPr/>
    </dgm:pt>
    <dgm:pt modelId="{26D6BE28-808E-3746-89E6-43C59E4C70A7}" type="pres">
      <dgm:prSet presAssocID="{40B2F795-F801-C649-877A-A4C8BC0CAD48}" presName="parentText" presStyleLbl="node1" presStyleIdx="5" presStyleCnt="6">
        <dgm:presLayoutVars>
          <dgm:chMax val="0"/>
          <dgm:bulletEnabled val="1"/>
        </dgm:presLayoutVars>
      </dgm:prSet>
      <dgm:spPr/>
    </dgm:pt>
    <dgm:pt modelId="{60A9858B-A24B-B14C-9D6C-F90192747295}" type="pres">
      <dgm:prSet presAssocID="{40B2F795-F801-C649-877A-A4C8BC0CAD48}" presName="childText" presStyleLbl="revTx" presStyleIdx="5" presStyleCnt="6">
        <dgm:presLayoutVars>
          <dgm:bulletEnabled val="1"/>
        </dgm:presLayoutVars>
      </dgm:prSet>
      <dgm:spPr/>
    </dgm:pt>
  </dgm:ptLst>
  <dgm:cxnLst>
    <dgm:cxn modelId="{B17EF80C-023B-9941-9ED5-D6729A7AA2A8}" type="presOf" srcId="{D5BB486D-92AC-3F45-AACB-24D1B3D24C71}" destId="{D1F71745-FEE6-264D-B136-1C41DEE05023}" srcOrd="0" destOrd="0" presId="urn:microsoft.com/office/officeart/2005/8/layout/vList2"/>
    <dgm:cxn modelId="{1F4D3B16-0D52-2D4F-9FEF-6FF0CF9CB9B1}" srcId="{BDF8E81E-B54F-3943-828E-74CE7701491C}" destId="{DE4494E9-C658-3C4E-938B-AD795420C67D}" srcOrd="0" destOrd="0" parTransId="{C62B677A-841F-2144-AAE3-0C077A76EF2F}" sibTransId="{3F69F9E2-5971-6A45-9C83-5B79DE1F04F8}"/>
    <dgm:cxn modelId="{80158722-8BA8-B442-A5E6-45C3ACB0BD7A}" type="presOf" srcId="{9C77AC1C-ED7A-3349-A9C2-284BED0F4BF1}" destId="{670A53F2-59C5-BE45-BEC3-CEE38239C061}" srcOrd="0" destOrd="0" presId="urn:microsoft.com/office/officeart/2005/8/layout/vList2"/>
    <dgm:cxn modelId="{C6562E2B-4361-EF46-9656-90B3F63AAFBB}" srcId="{BCFB7AD8-AEB3-2943-966B-E84C89251CAC}" destId="{1A12985F-059B-E244-9F62-0CA3D9761B23}" srcOrd="0" destOrd="0" parTransId="{F5ABCD48-6260-044A-ACDD-7E844DBCD871}" sibTransId="{2FC4CE06-8FBF-6E40-BD5B-3D8071003F98}"/>
    <dgm:cxn modelId="{0FEF5D32-0150-AF4A-BC83-0CCD901069FC}" type="presOf" srcId="{65B64592-7F9B-5D40-AB8C-94BE3FEF12DA}" destId="{B8897999-2E48-1543-B084-A98CA2E5ABAE}" srcOrd="0" destOrd="0" presId="urn:microsoft.com/office/officeart/2005/8/layout/vList2"/>
    <dgm:cxn modelId="{9E9AE933-836D-2740-9B05-8614D805FD6C}" srcId="{D5BB486D-92AC-3F45-AACB-24D1B3D24C71}" destId="{40B2F795-F801-C649-877A-A4C8BC0CAD48}" srcOrd="5" destOrd="0" parTransId="{3C81ED3D-F45E-2C4F-BFBD-A48B8B2E2EC4}" sibTransId="{0F8AE7D7-9269-D749-8FB3-886B3AF2662E}"/>
    <dgm:cxn modelId="{0C67F834-46A6-CF4E-959A-3AF9AAD71C3D}" type="presOf" srcId="{55015774-B6DE-5A4B-8305-BAFAB62A6DEA}" destId="{2741EA85-DDE5-1B4E-B8DD-6FDDA8A1EF46}" srcOrd="0" destOrd="0" presId="urn:microsoft.com/office/officeart/2005/8/layout/vList2"/>
    <dgm:cxn modelId="{B8A7413C-4B06-CC4E-B001-6E5DB01AD955}" type="presOf" srcId="{274DFB16-3E5B-E345-990E-C76FECEB4A22}" destId="{BFC9E737-326A-304C-A1E8-12E62875D949}" srcOrd="0" destOrd="0" presId="urn:microsoft.com/office/officeart/2005/8/layout/vList2"/>
    <dgm:cxn modelId="{0EE9E83C-AB3E-E247-9A4E-DA89BF9E688F}" srcId="{D5BB486D-92AC-3F45-AACB-24D1B3D24C71}" destId="{274DFB16-3E5B-E345-990E-C76FECEB4A22}" srcOrd="1" destOrd="0" parTransId="{BDB6171F-07F1-9E49-89CB-5F62F889F427}" sibTransId="{46F6D330-8726-D843-9AB1-ECAACF9E76D3}"/>
    <dgm:cxn modelId="{61961D4B-BE45-CB49-AFD4-4C58B75B3A71}" srcId="{D5BB486D-92AC-3F45-AACB-24D1B3D24C71}" destId="{E554CC55-6B6E-0741-AC9F-2F30603A4C21}" srcOrd="4" destOrd="0" parTransId="{E21E6B99-6208-4D41-95B4-FAD6DCF5B1D5}" sibTransId="{ABD66914-6D22-9F42-960D-287CE6AAAB07}"/>
    <dgm:cxn modelId="{CA502253-8CFD-EC43-BC9D-679E52FE871D}" srcId="{D5BB486D-92AC-3F45-AACB-24D1B3D24C71}" destId="{BDF8E81E-B54F-3943-828E-74CE7701491C}" srcOrd="0" destOrd="0" parTransId="{41F543B7-D751-CE4E-B6F8-FC15F28646D2}" sibTransId="{48159FD2-BD62-5042-B2CA-DBF64F733EBC}"/>
    <dgm:cxn modelId="{C98FDF58-47D2-A64E-AB9D-9976F9149EB0}" srcId="{40B2F795-F801-C649-877A-A4C8BC0CAD48}" destId="{70BF093F-AB81-F743-9E09-1A6D2B2FE337}" srcOrd="0" destOrd="0" parTransId="{9DA13F7E-7402-704F-A33D-7E7EE86A6D2E}" sibTransId="{CB5703C3-813A-6140-B4A7-AB581D04DE91}"/>
    <dgm:cxn modelId="{EDF76764-1798-B84F-8991-E15AECBEACC4}" type="presOf" srcId="{DE4494E9-C658-3C4E-938B-AD795420C67D}" destId="{F5BD8A84-229E-DE48-A4E7-9848CB5C7752}" srcOrd="0" destOrd="0" presId="urn:microsoft.com/office/officeart/2005/8/layout/vList2"/>
    <dgm:cxn modelId="{9D805779-53A9-1843-BAC9-A45431D66BE0}" type="presOf" srcId="{BCFB7AD8-AEB3-2943-966B-E84C89251CAC}" destId="{1809EDFB-B0D4-D045-B9DE-D67142B6600D}" srcOrd="0" destOrd="0" presId="urn:microsoft.com/office/officeart/2005/8/layout/vList2"/>
    <dgm:cxn modelId="{61A00D81-57E9-FB48-83EF-507E6D35596A}" type="presOf" srcId="{E554CC55-6B6E-0741-AC9F-2F30603A4C21}" destId="{D2CAAE3B-B3B3-F041-BEFA-7C366B7DA15C}" srcOrd="0" destOrd="0" presId="urn:microsoft.com/office/officeart/2005/8/layout/vList2"/>
    <dgm:cxn modelId="{8896938E-0AC0-C84F-8FD1-86532FCB90DF}" type="presOf" srcId="{40B2F795-F801-C649-877A-A4C8BC0CAD48}" destId="{26D6BE28-808E-3746-89E6-43C59E4C70A7}" srcOrd="0" destOrd="0" presId="urn:microsoft.com/office/officeart/2005/8/layout/vList2"/>
    <dgm:cxn modelId="{5931E7AF-23F2-9242-B11C-D6E926B71F14}" type="presOf" srcId="{1A12985F-059B-E244-9F62-0CA3D9761B23}" destId="{03DA8004-9FA8-7E45-A571-218DAD6EB49A}" srcOrd="0" destOrd="0" presId="urn:microsoft.com/office/officeart/2005/8/layout/vList2"/>
    <dgm:cxn modelId="{C2F565BF-3FEA-3348-B11D-FC9D4B44DC03}" srcId="{D5BB486D-92AC-3F45-AACB-24D1B3D24C71}" destId="{BCFB7AD8-AEB3-2943-966B-E84C89251CAC}" srcOrd="3" destOrd="0" parTransId="{35483AC5-1684-C94A-BD98-E438720F60BB}" sibTransId="{8FCB4DF3-7AB7-A04E-ADB9-5F29F9C11395}"/>
    <dgm:cxn modelId="{420810CB-CA62-CA4A-B092-FD07CAFA4811}" srcId="{274DFB16-3E5B-E345-990E-C76FECEB4A22}" destId="{55015774-B6DE-5A4B-8305-BAFAB62A6DEA}" srcOrd="0" destOrd="0" parTransId="{9EFE88D4-F917-A849-9DD7-4199D21F431D}" sibTransId="{369C865C-0DA3-D54A-8973-75A14F1701D7}"/>
    <dgm:cxn modelId="{819875D5-D02C-D345-A909-9FC633C39F58}" srcId="{E554CC55-6B6E-0741-AC9F-2F30603A4C21}" destId="{5073E48E-846E-7745-B607-D161FB277739}" srcOrd="0" destOrd="0" parTransId="{87A86D78-2BED-4B49-AB87-C73FDB3C136F}" sibTransId="{EECA7750-954B-3541-AA88-D74846B4BA04}"/>
    <dgm:cxn modelId="{7035B6D9-3956-D744-800B-A76B3697899C}" srcId="{D5BB486D-92AC-3F45-AACB-24D1B3D24C71}" destId="{65B64592-7F9B-5D40-AB8C-94BE3FEF12DA}" srcOrd="2" destOrd="0" parTransId="{E0F5241B-FD19-DC44-B02E-4D7E666C9681}" sibTransId="{EFEA70C6-EB41-764E-BA8E-527B2323D046}"/>
    <dgm:cxn modelId="{913B7DE1-16DF-E940-B300-7C95C07F174D}" srcId="{65B64592-7F9B-5D40-AB8C-94BE3FEF12DA}" destId="{9C77AC1C-ED7A-3349-A9C2-284BED0F4BF1}" srcOrd="0" destOrd="0" parTransId="{2EDCAD81-D25C-914A-9B1A-61C7AE4B669A}" sibTransId="{558CFAAC-CA0B-A44B-9B54-971699CCA668}"/>
    <dgm:cxn modelId="{DCC27BE3-083F-C743-8A91-D66B2F956ADD}" type="presOf" srcId="{70BF093F-AB81-F743-9E09-1A6D2B2FE337}" destId="{60A9858B-A24B-B14C-9D6C-F90192747295}" srcOrd="0" destOrd="0" presId="urn:microsoft.com/office/officeart/2005/8/layout/vList2"/>
    <dgm:cxn modelId="{0D8D67ED-D3AA-0A45-9629-72506DAE0041}" type="presOf" srcId="{BDF8E81E-B54F-3943-828E-74CE7701491C}" destId="{520710C9-8E9E-4943-878D-ACCF990411B3}" srcOrd="0" destOrd="0" presId="urn:microsoft.com/office/officeart/2005/8/layout/vList2"/>
    <dgm:cxn modelId="{9989BAFC-C52B-BF4F-B1FB-0E1CA4425AFB}" type="presOf" srcId="{5073E48E-846E-7745-B607-D161FB277739}" destId="{E0E73C8A-0A31-274B-9A0E-C47843520573}" srcOrd="0" destOrd="0" presId="urn:microsoft.com/office/officeart/2005/8/layout/vList2"/>
    <dgm:cxn modelId="{7DB96C8F-9215-A84B-899F-B3142D8BAE00}" type="presParOf" srcId="{D1F71745-FEE6-264D-B136-1C41DEE05023}" destId="{520710C9-8E9E-4943-878D-ACCF990411B3}" srcOrd="0" destOrd="0" presId="urn:microsoft.com/office/officeart/2005/8/layout/vList2"/>
    <dgm:cxn modelId="{08D4E07E-732F-3749-B824-811C6EE9073B}" type="presParOf" srcId="{D1F71745-FEE6-264D-B136-1C41DEE05023}" destId="{F5BD8A84-229E-DE48-A4E7-9848CB5C7752}" srcOrd="1" destOrd="0" presId="urn:microsoft.com/office/officeart/2005/8/layout/vList2"/>
    <dgm:cxn modelId="{C01B5A4F-5E65-6C4F-8B4E-911A5DDED81B}" type="presParOf" srcId="{D1F71745-FEE6-264D-B136-1C41DEE05023}" destId="{BFC9E737-326A-304C-A1E8-12E62875D949}" srcOrd="2" destOrd="0" presId="urn:microsoft.com/office/officeart/2005/8/layout/vList2"/>
    <dgm:cxn modelId="{94014BD9-FD70-4A44-871D-E86DBE7E82E9}" type="presParOf" srcId="{D1F71745-FEE6-264D-B136-1C41DEE05023}" destId="{2741EA85-DDE5-1B4E-B8DD-6FDDA8A1EF46}" srcOrd="3" destOrd="0" presId="urn:microsoft.com/office/officeart/2005/8/layout/vList2"/>
    <dgm:cxn modelId="{6F600489-8903-7C4D-9F88-73B06649A67E}" type="presParOf" srcId="{D1F71745-FEE6-264D-B136-1C41DEE05023}" destId="{B8897999-2E48-1543-B084-A98CA2E5ABAE}" srcOrd="4" destOrd="0" presId="urn:microsoft.com/office/officeart/2005/8/layout/vList2"/>
    <dgm:cxn modelId="{1D9C46FC-D275-8049-AABD-AC84027AA2E4}" type="presParOf" srcId="{D1F71745-FEE6-264D-B136-1C41DEE05023}" destId="{670A53F2-59C5-BE45-BEC3-CEE38239C061}" srcOrd="5" destOrd="0" presId="urn:microsoft.com/office/officeart/2005/8/layout/vList2"/>
    <dgm:cxn modelId="{D40CE5EB-E2F9-0A4A-B534-94A6026EA428}" type="presParOf" srcId="{D1F71745-FEE6-264D-B136-1C41DEE05023}" destId="{1809EDFB-B0D4-D045-B9DE-D67142B6600D}" srcOrd="6" destOrd="0" presId="urn:microsoft.com/office/officeart/2005/8/layout/vList2"/>
    <dgm:cxn modelId="{658FF54C-9CEF-3A4A-AD21-CF300A9328BA}" type="presParOf" srcId="{D1F71745-FEE6-264D-B136-1C41DEE05023}" destId="{03DA8004-9FA8-7E45-A571-218DAD6EB49A}" srcOrd="7" destOrd="0" presId="urn:microsoft.com/office/officeart/2005/8/layout/vList2"/>
    <dgm:cxn modelId="{A305D457-D2FD-A742-B373-2DEF1C1A0C51}" type="presParOf" srcId="{D1F71745-FEE6-264D-B136-1C41DEE05023}" destId="{D2CAAE3B-B3B3-F041-BEFA-7C366B7DA15C}" srcOrd="8" destOrd="0" presId="urn:microsoft.com/office/officeart/2005/8/layout/vList2"/>
    <dgm:cxn modelId="{6FD801AE-DCC0-1444-86F5-AD8667D2CAC1}" type="presParOf" srcId="{D1F71745-FEE6-264D-B136-1C41DEE05023}" destId="{E0E73C8A-0A31-274B-9A0E-C47843520573}" srcOrd="9" destOrd="0" presId="urn:microsoft.com/office/officeart/2005/8/layout/vList2"/>
    <dgm:cxn modelId="{31E7644D-DF85-FB42-BB91-1FE201AE3698}" type="presParOf" srcId="{D1F71745-FEE6-264D-B136-1C41DEE05023}" destId="{26D6BE28-808E-3746-89E6-43C59E4C70A7}" srcOrd="10" destOrd="0" presId="urn:microsoft.com/office/officeart/2005/8/layout/vList2"/>
    <dgm:cxn modelId="{7DE97F27-E89A-794E-9CA1-ADEE263A1AA7}" type="presParOf" srcId="{D1F71745-FEE6-264D-B136-1C41DEE05023}" destId="{60A9858B-A24B-B14C-9D6C-F90192747295}"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443C9D-8C89-F547-B082-0197DC7DC4EB}" type="doc">
      <dgm:prSet loTypeId="urn:microsoft.com/office/officeart/2009/3/layout/RandomtoResultProcess" loCatId="" qsTypeId="urn:microsoft.com/office/officeart/2005/8/quickstyle/simple1" qsCatId="simple" csTypeId="urn:microsoft.com/office/officeart/2005/8/colors/colorful1" csCatId="colorful" phldr="1"/>
      <dgm:spPr/>
      <dgm:t>
        <a:bodyPr/>
        <a:lstStyle/>
        <a:p>
          <a:endParaRPr lang="zh-CN" altLang="en-US"/>
        </a:p>
      </dgm:t>
    </dgm:pt>
    <dgm:pt modelId="{E3787B86-1A2B-EC47-BF24-15A631A6E89E}">
      <dgm:prSet phldrT="[文本]"/>
      <dgm:spPr/>
      <dgm:t>
        <a:bodyPr/>
        <a:lstStyle/>
        <a:p>
          <a:r>
            <a:rPr lang="en-US" altLang="zh-CN" dirty="0"/>
            <a:t>sources</a:t>
          </a:r>
          <a:endParaRPr lang="zh-CN" altLang="en-US" dirty="0"/>
        </a:p>
      </dgm:t>
    </dgm:pt>
    <dgm:pt modelId="{5B0465C9-39D8-6D44-BF8F-6267004879BA}" type="parTrans" cxnId="{F8429F5A-9C28-3548-8BC2-E8706E19B026}">
      <dgm:prSet/>
      <dgm:spPr/>
      <dgm:t>
        <a:bodyPr/>
        <a:lstStyle/>
        <a:p>
          <a:endParaRPr lang="zh-CN" altLang="en-US"/>
        </a:p>
      </dgm:t>
    </dgm:pt>
    <dgm:pt modelId="{45924E21-C5EF-8442-8EA3-BD392137786C}" type="sibTrans" cxnId="{F8429F5A-9C28-3548-8BC2-E8706E19B026}">
      <dgm:prSet/>
      <dgm:spPr/>
      <dgm:t>
        <a:bodyPr/>
        <a:lstStyle/>
        <a:p>
          <a:endParaRPr lang="zh-CN" altLang="en-US"/>
        </a:p>
      </dgm:t>
    </dgm:pt>
    <dgm:pt modelId="{B30448D2-9E88-4847-B9F1-29A4E54A9015}">
      <dgm:prSet phldrT="[文本]" custT="1"/>
      <dgm:spPr/>
      <dgm:t>
        <a:bodyPr/>
        <a:lstStyle/>
        <a:p>
          <a:r>
            <a:rPr lang="en-US" altLang="zh-CN" sz="2000" dirty="0"/>
            <a:t>Dataset</a:t>
          </a:r>
          <a:r>
            <a:rPr lang="zh-CN" altLang="en-US" sz="2000" dirty="0"/>
            <a:t> </a:t>
          </a:r>
          <a:r>
            <a:rPr lang="en-US" altLang="zh-CN" sz="2000" dirty="0"/>
            <a:t>and</a:t>
          </a:r>
          <a:r>
            <a:rPr lang="zh-CN" altLang="en-US" sz="2000" dirty="0"/>
            <a:t> </a:t>
          </a:r>
          <a:r>
            <a:rPr lang="en-US" altLang="zh-CN" sz="2000" dirty="0"/>
            <a:t>creation</a:t>
          </a:r>
          <a:r>
            <a:rPr lang="zh-CN" altLang="en-US" sz="2000" dirty="0"/>
            <a:t> </a:t>
          </a:r>
          <a:r>
            <a:rPr lang="en-US" altLang="zh-CN" sz="2000" dirty="0"/>
            <a:t>details</a:t>
          </a:r>
          <a:endParaRPr lang="zh-CN" altLang="en-US" sz="2000" dirty="0"/>
        </a:p>
      </dgm:t>
    </dgm:pt>
    <dgm:pt modelId="{F8094900-3682-9844-AC37-22AE109A462E}" type="parTrans" cxnId="{63158B92-9896-BA4A-8065-1FA717D86105}">
      <dgm:prSet/>
      <dgm:spPr/>
      <dgm:t>
        <a:bodyPr/>
        <a:lstStyle/>
        <a:p>
          <a:endParaRPr lang="zh-CN" altLang="en-US"/>
        </a:p>
      </dgm:t>
    </dgm:pt>
    <dgm:pt modelId="{2F7EF960-C3E1-0C48-8A84-3869DB53DFA0}" type="sibTrans" cxnId="{63158B92-9896-BA4A-8065-1FA717D86105}">
      <dgm:prSet/>
      <dgm:spPr/>
      <dgm:t>
        <a:bodyPr/>
        <a:lstStyle/>
        <a:p>
          <a:endParaRPr lang="zh-CN" altLang="en-US"/>
        </a:p>
      </dgm:t>
    </dgm:pt>
    <dgm:pt modelId="{55E4EBE6-322C-A344-A86A-CB15B2765FDD}">
      <dgm:prSet phldrT="[文本]"/>
      <dgm:spPr/>
      <dgm:t>
        <a:bodyPr/>
        <a:lstStyle/>
        <a:p>
          <a:r>
            <a:rPr lang="en-US" altLang="zh-CN" dirty="0"/>
            <a:t>dataset</a:t>
          </a:r>
          <a:endParaRPr lang="zh-CN" altLang="en-US" dirty="0"/>
        </a:p>
      </dgm:t>
    </dgm:pt>
    <dgm:pt modelId="{F04735D5-D18A-C146-8A46-7D439C9E3636}" type="parTrans" cxnId="{1B97EA2C-2A32-D14F-8028-854C69FE6919}">
      <dgm:prSet/>
      <dgm:spPr/>
      <dgm:t>
        <a:bodyPr/>
        <a:lstStyle/>
        <a:p>
          <a:endParaRPr lang="zh-CN" altLang="en-US"/>
        </a:p>
      </dgm:t>
    </dgm:pt>
    <dgm:pt modelId="{ED5450C7-ABEC-CB43-B807-182325F4E374}" type="sibTrans" cxnId="{1B97EA2C-2A32-D14F-8028-854C69FE6919}">
      <dgm:prSet/>
      <dgm:spPr/>
      <dgm:t>
        <a:bodyPr/>
        <a:lstStyle/>
        <a:p>
          <a:endParaRPr lang="zh-CN" altLang="en-US"/>
        </a:p>
      </dgm:t>
    </dgm:pt>
    <dgm:pt modelId="{727E70C4-DF63-1248-9791-BB357F1C2FCB}" type="pres">
      <dgm:prSet presAssocID="{1B443C9D-8C89-F547-B082-0197DC7DC4EB}" presName="Name0" presStyleCnt="0">
        <dgm:presLayoutVars>
          <dgm:dir/>
          <dgm:animOne val="branch"/>
          <dgm:animLvl val="lvl"/>
        </dgm:presLayoutVars>
      </dgm:prSet>
      <dgm:spPr/>
    </dgm:pt>
    <dgm:pt modelId="{3FDCEC2D-B9FA-9C4A-A1B2-DF2285D52F69}" type="pres">
      <dgm:prSet presAssocID="{E3787B86-1A2B-EC47-BF24-15A631A6E89E}" presName="chaos" presStyleCnt="0"/>
      <dgm:spPr/>
    </dgm:pt>
    <dgm:pt modelId="{A955843A-DC8F-0943-AEE1-4998B63D4212}" type="pres">
      <dgm:prSet presAssocID="{E3787B86-1A2B-EC47-BF24-15A631A6E89E}" presName="parTx1" presStyleLbl="revTx" presStyleIdx="0" presStyleCnt="2"/>
      <dgm:spPr/>
    </dgm:pt>
    <dgm:pt modelId="{A9A8E507-1DCC-FA43-96C9-6EDC1D51F308}" type="pres">
      <dgm:prSet presAssocID="{E3787B86-1A2B-EC47-BF24-15A631A6E89E}" presName="desTx1" presStyleLbl="revTx" presStyleIdx="1" presStyleCnt="2" custScaleX="169796" custLinFactNeighborX="93136" custLinFactNeighborY="-23">
        <dgm:presLayoutVars>
          <dgm:bulletEnabled val="1"/>
        </dgm:presLayoutVars>
      </dgm:prSet>
      <dgm:spPr/>
    </dgm:pt>
    <dgm:pt modelId="{AB4EB071-A302-5B42-8CF0-79E187C60731}" type="pres">
      <dgm:prSet presAssocID="{E3787B86-1A2B-EC47-BF24-15A631A6E89E}" presName="c1" presStyleLbl="node1" presStyleIdx="0" presStyleCnt="19"/>
      <dgm:spPr/>
    </dgm:pt>
    <dgm:pt modelId="{1869B7C4-9A37-2D4C-9945-BE011F820E4E}" type="pres">
      <dgm:prSet presAssocID="{E3787B86-1A2B-EC47-BF24-15A631A6E89E}" presName="c2" presStyleLbl="node1" presStyleIdx="1" presStyleCnt="19"/>
      <dgm:spPr/>
    </dgm:pt>
    <dgm:pt modelId="{EAB6D89D-4C9A-9A42-A516-A0CF48C3EC92}" type="pres">
      <dgm:prSet presAssocID="{E3787B86-1A2B-EC47-BF24-15A631A6E89E}" presName="c3" presStyleLbl="node1" presStyleIdx="2" presStyleCnt="19"/>
      <dgm:spPr/>
    </dgm:pt>
    <dgm:pt modelId="{DE01C5AA-217C-C34C-9207-E7310D79362D}" type="pres">
      <dgm:prSet presAssocID="{E3787B86-1A2B-EC47-BF24-15A631A6E89E}" presName="c4" presStyleLbl="node1" presStyleIdx="3" presStyleCnt="19"/>
      <dgm:spPr/>
    </dgm:pt>
    <dgm:pt modelId="{1A0F953A-7901-A846-9F8B-38D61A03D26F}" type="pres">
      <dgm:prSet presAssocID="{E3787B86-1A2B-EC47-BF24-15A631A6E89E}" presName="c5" presStyleLbl="node1" presStyleIdx="4" presStyleCnt="19"/>
      <dgm:spPr/>
    </dgm:pt>
    <dgm:pt modelId="{20D5F254-F2FB-5341-B300-538751C0C14B}" type="pres">
      <dgm:prSet presAssocID="{E3787B86-1A2B-EC47-BF24-15A631A6E89E}" presName="c6" presStyleLbl="node1" presStyleIdx="5" presStyleCnt="19"/>
      <dgm:spPr/>
    </dgm:pt>
    <dgm:pt modelId="{B9D5E7F9-8571-8F46-AB21-BC770ADD38D0}" type="pres">
      <dgm:prSet presAssocID="{E3787B86-1A2B-EC47-BF24-15A631A6E89E}" presName="c7" presStyleLbl="node1" presStyleIdx="6" presStyleCnt="19"/>
      <dgm:spPr/>
    </dgm:pt>
    <dgm:pt modelId="{655D059F-7AC2-CD4A-BBC8-B4B39821696B}" type="pres">
      <dgm:prSet presAssocID="{E3787B86-1A2B-EC47-BF24-15A631A6E89E}" presName="c8" presStyleLbl="node1" presStyleIdx="7" presStyleCnt="19"/>
      <dgm:spPr/>
    </dgm:pt>
    <dgm:pt modelId="{0759FA89-770B-5C4F-86BA-043B890E5804}" type="pres">
      <dgm:prSet presAssocID="{E3787B86-1A2B-EC47-BF24-15A631A6E89E}" presName="c9" presStyleLbl="node1" presStyleIdx="8" presStyleCnt="19"/>
      <dgm:spPr/>
    </dgm:pt>
    <dgm:pt modelId="{17D5C399-F1E5-3B4A-9A4D-3586A7A17DB8}" type="pres">
      <dgm:prSet presAssocID="{E3787B86-1A2B-EC47-BF24-15A631A6E89E}" presName="c10" presStyleLbl="node1" presStyleIdx="9" presStyleCnt="19"/>
      <dgm:spPr/>
    </dgm:pt>
    <dgm:pt modelId="{0C5A5E3A-026B-854A-B5C2-0C106351BF5D}" type="pres">
      <dgm:prSet presAssocID="{E3787B86-1A2B-EC47-BF24-15A631A6E89E}" presName="c11" presStyleLbl="node1" presStyleIdx="10" presStyleCnt="19"/>
      <dgm:spPr/>
    </dgm:pt>
    <dgm:pt modelId="{4F6D5525-2F9A-6E44-9D1A-787491A44350}" type="pres">
      <dgm:prSet presAssocID="{E3787B86-1A2B-EC47-BF24-15A631A6E89E}" presName="c12" presStyleLbl="node1" presStyleIdx="11" presStyleCnt="19"/>
      <dgm:spPr/>
    </dgm:pt>
    <dgm:pt modelId="{B0EC9764-FFEB-344D-A6D8-1948908023F7}" type="pres">
      <dgm:prSet presAssocID="{E3787B86-1A2B-EC47-BF24-15A631A6E89E}" presName="c13" presStyleLbl="node1" presStyleIdx="12" presStyleCnt="19"/>
      <dgm:spPr/>
    </dgm:pt>
    <dgm:pt modelId="{49377AEE-CFF6-BC41-85AC-68D293CB85AD}" type="pres">
      <dgm:prSet presAssocID="{E3787B86-1A2B-EC47-BF24-15A631A6E89E}" presName="c14" presStyleLbl="node1" presStyleIdx="13" presStyleCnt="19"/>
      <dgm:spPr/>
    </dgm:pt>
    <dgm:pt modelId="{79D9C859-A24B-A142-B030-7FFE0FF4C8FE}" type="pres">
      <dgm:prSet presAssocID="{E3787B86-1A2B-EC47-BF24-15A631A6E89E}" presName="c15" presStyleLbl="node1" presStyleIdx="14" presStyleCnt="19"/>
      <dgm:spPr/>
    </dgm:pt>
    <dgm:pt modelId="{F9477884-7EA7-3049-A6D5-44A06EBEFAF0}" type="pres">
      <dgm:prSet presAssocID="{E3787B86-1A2B-EC47-BF24-15A631A6E89E}" presName="c16" presStyleLbl="node1" presStyleIdx="15" presStyleCnt="19"/>
      <dgm:spPr/>
    </dgm:pt>
    <dgm:pt modelId="{087C8BE1-0DF2-3E45-A89F-DBF4FF2F392B}" type="pres">
      <dgm:prSet presAssocID="{E3787B86-1A2B-EC47-BF24-15A631A6E89E}" presName="c17" presStyleLbl="node1" presStyleIdx="16" presStyleCnt="19"/>
      <dgm:spPr/>
    </dgm:pt>
    <dgm:pt modelId="{73194D57-3BDA-874D-BDFF-542C9F9CE380}" type="pres">
      <dgm:prSet presAssocID="{E3787B86-1A2B-EC47-BF24-15A631A6E89E}" presName="c18" presStyleLbl="node1" presStyleIdx="17" presStyleCnt="19"/>
      <dgm:spPr/>
    </dgm:pt>
    <dgm:pt modelId="{28D31D9D-4732-8948-976F-B088DED379F3}" type="pres">
      <dgm:prSet presAssocID="{45924E21-C5EF-8442-8EA3-BD392137786C}" presName="chevronComposite1" presStyleCnt="0"/>
      <dgm:spPr/>
    </dgm:pt>
    <dgm:pt modelId="{5E171BBB-AD1E-D94C-A054-3457626A6D28}" type="pres">
      <dgm:prSet presAssocID="{45924E21-C5EF-8442-8EA3-BD392137786C}" presName="chevron1" presStyleLbl="sibTrans2D1" presStyleIdx="0" presStyleCnt="2"/>
      <dgm:spPr/>
    </dgm:pt>
    <dgm:pt modelId="{DC4C5A5B-586A-C04E-987E-ADC753736F49}" type="pres">
      <dgm:prSet presAssocID="{45924E21-C5EF-8442-8EA3-BD392137786C}" presName="spChevron1" presStyleCnt="0"/>
      <dgm:spPr/>
    </dgm:pt>
    <dgm:pt modelId="{9EBFF07B-6BAB-0747-892F-2CA51E93747B}" type="pres">
      <dgm:prSet presAssocID="{45924E21-C5EF-8442-8EA3-BD392137786C}" presName="overlap" presStyleCnt="0"/>
      <dgm:spPr/>
    </dgm:pt>
    <dgm:pt modelId="{6C310CA0-0B3C-1643-8921-3855AAA421A6}" type="pres">
      <dgm:prSet presAssocID="{45924E21-C5EF-8442-8EA3-BD392137786C}" presName="chevronComposite2" presStyleCnt="0"/>
      <dgm:spPr/>
    </dgm:pt>
    <dgm:pt modelId="{EAABEFCA-B044-0443-B1CE-1907B0DAC050}" type="pres">
      <dgm:prSet presAssocID="{45924E21-C5EF-8442-8EA3-BD392137786C}" presName="chevron2" presStyleLbl="sibTrans2D1" presStyleIdx="1" presStyleCnt="2"/>
      <dgm:spPr/>
    </dgm:pt>
    <dgm:pt modelId="{28BB5DA2-BC96-3440-A935-45F33B786700}" type="pres">
      <dgm:prSet presAssocID="{45924E21-C5EF-8442-8EA3-BD392137786C}" presName="spChevron2" presStyleCnt="0"/>
      <dgm:spPr/>
    </dgm:pt>
    <dgm:pt modelId="{E1106490-036A-9B42-9BC1-2C365A2F7DAC}" type="pres">
      <dgm:prSet presAssocID="{55E4EBE6-322C-A344-A86A-CB15B2765FDD}" presName="last" presStyleCnt="0"/>
      <dgm:spPr/>
    </dgm:pt>
    <dgm:pt modelId="{68DA5CD3-3616-FE41-B439-F610E397D349}" type="pres">
      <dgm:prSet presAssocID="{55E4EBE6-322C-A344-A86A-CB15B2765FDD}" presName="circleTx" presStyleLbl="node1" presStyleIdx="18" presStyleCnt="19"/>
      <dgm:spPr/>
    </dgm:pt>
    <dgm:pt modelId="{85F3B08D-15BF-B442-AFE2-BB918E4128E1}" type="pres">
      <dgm:prSet presAssocID="{55E4EBE6-322C-A344-A86A-CB15B2765FDD}" presName="spN" presStyleCnt="0"/>
      <dgm:spPr/>
    </dgm:pt>
  </dgm:ptLst>
  <dgm:cxnLst>
    <dgm:cxn modelId="{B9CDFC0B-D975-5D41-AFBB-0A5414E076C1}" type="presOf" srcId="{55E4EBE6-322C-A344-A86A-CB15B2765FDD}" destId="{68DA5CD3-3616-FE41-B439-F610E397D349}" srcOrd="0" destOrd="0" presId="urn:microsoft.com/office/officeart/2009/3/layout/RandomtoResultProcess"/>
    <dgm:cxn modelId="{1B97EA2C-2A32-D14F-8028-854C69FE6919}" srcId="{1B443C9D-8C89-F547-B082-0197DC7DC4EB}" destId="{55E4EBE6-322C-A344-A86A-CB15B2765FDD}" srcOrd="1" destOrd="0" parTransId="{F04735D5-D18A-C146-8A46-7D439C9E3636}" sibTransId="{ED5450C7-ABEC-CB43-B807-182325F4E374}"/>
    <dgm:cxn modelId="{F8429F5A-9C28-3548-8BC2-E8706E19B026}" srcId="{1B443C9D-8C89-F547-B082-0197DC7DC4EB}" destId="{E3787B86-1A2B-EC47-BF24-15A631A6E89E}" srcOrd="0" destOrd="0" parTransId="{5B0465C9-39D8-6D44-BF8F-6267004879BA}" sibTransId="{45924E21-C5EF-8442-8EA3-BD392137786C}"/>
    <dgm:cxn modelId="{63158B92-9896-BA4A-8065-1FA717D86105}" srcId="{E3787B86-1A2B-EC47-BF24-15A631A6E89E}" destId="{B30448D2-9E88-4847-B9F1-29A4E54A9015}" srcOrd="0" destOrd="0" parTransId="{F8094900-3682-9844-AC37-22AE109A462E}" sibTransId="{2F7EF960-C3E1-0C48-8A84-3869DB53DFA0}"/>
    <dgm:cxn modelId="{F60629B6-9527-5741-BDC4-522B35F9C372}" type="presOf" srcId="{B30448D2-9E88-4847-B9F1-29A4E54A9015}" destId="{A9A8E507-1DCC-FA43-96C9-6EDC1D51F308}" srcOrd="0" destOrd="0" presId="urn:microsoft.com/office/officeart/2009/3/layout/RandomtoResultProcess"/>
    <dgm:cxn modelId="{E56C86E5-BB1E-8940-90C7-B50F8DE91727}" type="presOf" srcId="{E3787B86-1A2B-EC47-BF24-15A631A6E89E}" destId="{A955843A-DC8F-0943-AEE1-4998B63D4212}" srcOrd="0" destOrd="0" presId="urn:microsoft.com/office/officeart/2009/3/layout/RandomtoResultProcess"/>
    <dgm:cxn modelId="{97DE80F7-C92C-774E-BFEC-D2DA60A0ECE3}" type="presOf" srcId="{1B443C9D-8C89-F547-B082-0197DC7DC4EB}" destId="{727E70C4-DF63-1248-9791-BB357F1C2FCB}" srcOrd="0" destOrd="0" presId="urn:microsoft.com/office/officeart/2009/3/layout/RandomtoResultProcess"/>
    <dgm:cxn modelId="{48716D9C-7169-334E-B6CF-BAB7D90E1A76}" type="presParOf" srcId="{727E70C4-DF63-1248-9791-BB357F1C2FCB}" destId="{3FDCEC2D-B9FA-9C4A-A1B2-DF2285D52F69}" srcOrd="0" destOrd="0" presId="urn:microsoft.com/office/officeart/2009/3/layout/RandomtoResultProcess"/>
    <dgm:cxn modelId="{D758D023-4CBB-0149-A600-8D5E2A031B7D}" type="presParOf" srcId="{3FDCEC2D-B9FA-9C4A-A1B2-DF2285D52F69}" destId="{A955843A-DC8F-0943-AEE1-4998B63D4212}" srcOrd="0" destOrd="0" presId="urn:microsoft.com/office/officeart/2009/3/layout/RandomtoResultProcess"/>
    <dgm:cxn modelId="{94CA5BDD-7033-554B-91DC-6C6A820B508E}" type="presParOf" srcId="{3FDCEC2D-B9FA-9C4A-A1B2-DF2285D52F69}" destId="{A9A8E507-1DCC-FA43-96C9-6EDC1D51F308}" srcOrd="1" destOrd="0" presId="urn:microsoft.com/office/officeart/2009/3/layout/RandomtoResultProcess"/>
    <dgm:cxn modelId="{7628D638-3F55-484C-936D-A5B6CCEB9AA4}" type="presParOf" srcId="{3FDCEC2D-B9FA-9C4A-A1B2-DF2285D52F69}" destId="{AB4EB071-A302-5B42-8CF0-79E187C60731}" srcOrd="2" destOrd="0" presId="urn:microsoft.com/office/officeart/2009/3/layout/RandomtoResultProcess"/>
    <dgm:cxn modelId="{01E3349B-CFF7-F245-BD9C-15ED472C1718}" type="presParOf" srcId="{3FDCEC2D-B9FA-9C4A-A1B2-DF2285D52F69}" destId="{1869B7C4-9A37-2D4C-9945-BE011F820E4E}" srcOrd="3" destOrd="0" presId="urn:microsoft.com/office/officeart/2009/3/layout/RandomtoResultProcess"/>
    <dgm:cxn modelId="{B6156129-A9F5-A94D-8F7A-9D4CB8E99900}" type="presParOf" srcId="{3FDCEC2D-B9FA-9C4A-A1B2-DF2285D52F69}" destId="{EAB6D89D-4C9A-9A42-A516-A0CF48C3EC92}" srcOrd="4" destOrd="0" presId="urn:microsoft.com/office/officeart/2009/3/layout/RandomtoResultProcess"/>
    <dgm:cxn modelId="{91827803-EFD8-F949-9899-F2D0BB23CD9C}" type="presParOf" srcId="{3FDCEC2D-B9FA-9C4A-A1B2-DF2285D52F69}" destId="{DE01C5AA-217C-C34C-9207-E7310D79362D}" srcOrd="5" destOrd="0" presId="urn:microsoft.com/office/officeart/2009/3/layout/RandomtoResultProcess"/>
    <dgm:cxn modelId="{4F998EE7-1043-0145-A1A1-FAD076BB1CC6}" type="presParOf" srcId="{3FDCEC2D-B9FA-9C4A-A1B2-DF2285D52F69}" destId="{1A0F953A-7901-A846-9F8B-38D61A03D26F}" srcOrd="6" destOrd="0" presId="urn:microsoft.com/office/officeart/2009/3/layout/RandomtoResultProcess"/>
    <dgm:cxn modelId="{DF52EF26-7460-C347-B38F-F6682265BF26}" type="presParOf" srcId="{3FDCEC2D-B9FA-9C4A-A1B2-DF2285D52F69}" destId="{20D5F254-F2FB-5341-B300-538751C0C14B}" srcOrd="7" destOrd="0" presId="urn:microsoft.com/office/officeart/2009/3/layout/RandomtoResultProcess"/>
    <dgm:cxn modelId="{9B151789-D5ED-2244-BE17-C3EFB2F34626}" type="presParOf" srcId="{3FDCEC2D-B9FA-9C4A-A1B2-DF2285D52F69}" destId="{B9D5E7F9-8571-8F46-AB21-BC770ADD38D0}" srcOrd="8" destOrd="0" presId="urn:microsoft.com/office/officeart/2009/3/layout/RandomtoResultProcess"/>
    <dgm:cxn modelId="{1EB6AE03-136C-9F4A-8213-C5B780928F88}" type="presParOf" srcId="{3FDCEC2D-B9FA-9C4A-A1B2-DF2285D52F69}" destId="{655D059F-7AC2-CD4A-BBC8-B4B39821696B}" srcOrd="9" destOrd="0" presId="urn:microsoft.com/office/officeart/2009/3/layout/RandomtoResultProcess"/>
    <dgm:cxn modelId="{3CB7B0EA-AB23-BB4B-825C-4D39ED3B04BB}" type="presParOf" srcId="{3FDCEC2D-B9FA-9C4A-A1B2-DF2285D52F69}" destId="{0759FA89-770B-5C4F-86BA-043B890E5804}" srcOrd="10" destOrd="0" presId="urn:microsoft.com/office/officeart/2009/3/layout/RandomtoResultProcess"/>
    <dgm:cxn modelId="{2432CFF6-50CA-FA49-8137-B01F5D522171}" type="presParOf" srcId="{3FDCEC2D-B9FA-9C4A-A1B2-DF2285D52F69}" destId="{17D5C399-F1E5-3B4A-9A4D-3586A7A17DB8}" srcOrd="11" destOrd="0" presId="urn:microsoft.com/office/officeart/2009/3/layout/RandomtoResultProcess"/>
    <dgm:cxn modelId="{6BFDC509-DB76-334C-8B91-6114824DDDEE}" type="presParOf" srcId="{3FDCEC2D-B9FA-9C4A-A1B2-DF2285D52F69}" destId="{0C5A5E3A-026B-854A-B5C2-0C106351BF5D}" srcOrd="12" destOrd="0" presId="urn:microsoft.com/office/officeart/2009/3/layout/RandomtoResultProcess"/>
    <dgm:cxn modelId="{A3457319-F525-E349-A878-BD0CD792B971}" type="presParOf" srcId="{3FDCEC2D-B9FA-9C4A-A1B2-DF2285D52F69}" destId="{4F6D5525-2F9A-6E44-9D1A-787491A44350}" srcOrd="13" destOrd="0" presId="urn:microsoft.com/office/officeart/2009/3/layout/RandomtoResultProcess"/>
    <dgm:cxn modelId="{1066F8F4-0E27-8A47-B930-29C0AC09BF8E}" type="presParOf" srcId="{3FDCEC2D-B9FA-9C4A-A1B2-DF2285D52F69}" destId="{B0EC9764-FFEB-344D-A6D8-1948908023F7}" srcOrd="14" destOrd="0" presId="urn:microsoft.com/office/officeart/2009/3/layout/RandomtoResultProcess"/>
    <dgm:cxn modelId="{1988400E-47D4-7A46-8AF3-961AD818A9E1}" type="presParOf" srcId="{3FDCEC2D-B9FA-9C4A-A1B2-DF2285D52F69}" destId="{49377AEE-CFF6-BC41-85AC-68D293CB85AD}" srcOrd="15" destOrd="0" presId="urn:microsoft.com/office/officeart/2009/3/layout/RandomtoResultProcess"/>
    <dgm:cxn modelId="{C83E3C1B-2F06-C74A-9128-EE4F96D93204}" type="presParOf" srcId="{3FDCEC2D-B9FA-9C4A-A1B2-DF2285D52F69}" destId="{79D9C859-A24B-A142-B030-7FFE0FF4C8FE}" srcOrd="16" destOrd="0" presId="urn:microsoft.com/office/officeart/2009/3/layout/RandomtoResultProcess"/>
    <dgm:cxn modelId="{EF0F4FD2-A0D1-C94A-AED4-7C1DDE3A0734}" type="presParOf" srcId="{3FDCEC2D-B9FA-9C4A-A1B2-DF2285D52F69}" destId="{F9477884-7EA7-3049-A6D5-44A06EBEFAF0}" srcOrd="17" destOrd="0" presId="urn:microsoft.com/office/officeart/2009/3/layout/RandomtoResultProcess"/>
    <dgm:cxn modelId="{91931FCC-0E06-4A43-8825-C3A6CD33C5DB}" type="presParOf" srcId="{3FDCEC2D-B9FA-9C4A-A1B2-DF2285D52F69}" destId="{087C8BE1-0DF2-3E45-A89F-DBF4FF2F392B}" srcOrd="18" destOrd="0" presId="urn:microsoft.com/office/officeart/2009/3/layout/RandomtoResultProcess"/>
    <dgm:cxn modelId="{BD37D36A-2A17-2042-AD7A-77A6C367A5C5}" type="presParOf" srcId="{3FDCEC2D-B9FA-9C4A-A1B2-DF2285D52F69}" destId="{73194D57-3BDA-874D-BDFF-542C9F9CE380}" srcOrd="19" destOrd="0" presId="urn:microsoft.com/office/officeart/2009/3/layout/RandomtoResultProcess"/>
    <dgm:cxn modelId="{039BDCD4-212D-F04E-817B-D8EC31F44748}" type="presParOf" srcId="{727E70C4-DF63-1248-9791-BB357F1C2FCB}" destId="{28D31D9D-4732-8948-976F-B088DED379F3}" srcOrd="1" destOrd="0" presId="urn:microsoft.com/office/officeart/2009/3/layout/RandomtoResultProcess"/>
    <dgm:cxn modelId="{62C261A5-3B39-1B41-AAB8-F1E0BC7271F8}" type="presParOf" srcId="{28D31D9D-4732-8948-976F-B088DED379F3}" destId="{5E171BBB-AD1E-D94C-A054-3457626A6D28}" srcOrd="0" destOrd="0" presId="urn:microsoft.com/office/officeart/2009/3/layout/RandomtoResultProcess"/>
    <dgm:cxn modelId="{96EBDDC8-E352-1347-80E5-C7805C8E77BB}" type="presParOf" srcId="{28D31D9D-4732-8948-976F-B088DED379F3}" destId="{DC4C5A5B-586A-C04E-987E-ADC753736F49}" srcOrd="1" destOrd="0" presId="urn:microsoft.com/office/officeart/2009/3/layout/RandomtoResultProcess"/>
    <dgm:cxn modelId="{0B3D6FDA-9CC0-DF4B-B67D-7CDE955C6759}" type="presParOf" srcId="{727E70C4-DF63-1248-9791-BB357F1C2FCB}" destId="{9EBFF07B-6BAB-0747-892F-2CA51E93747B}" srcOrd="2" destOrd="0" presId="urn:microsoft.com/office/officeart/2009/3/layout/RandomtoResultProcess"/>
    <dgm:cxn modelId="{E348D19B-576B-8044-B066-56BFE5EA0AAE}" type="presParOf" srcId="{727E70C4-DF63-1248-9791-BB357F1C2FCB}" destId="{6C310CA0-0B3C-1643-8921-3855AAA421A6}" srcOrd="3" destOrd="0" presId="urn:microsoft.com/office/officeart/2009/3/layout/RandomtoResultProcess"/>
    <dgm:cxn modelId="{0C024836-70B3-124F-A913-1818F5832AA4}" type="presParOf" srcId="{6C310CA0-0B3C-1643-8921-3855AAA421A6}" destId="{EAABEFCA-B044-0443-B1CE-1907B0DAC050}" srcOrd="0" destOrd="0" presId="urn:microsoft.com/office/officeart/2009/3/layout/RandomtoResultProcess"/>
    <dgm:cxn modelId="{FFA7A72E-CEC3-2543-ADE7-FEFD301B641B}" type="presParOf" srcId="{6C310CA0-0B3C-1643-8921-3855AAA421A6}" destId="{28BB5DA2-BC96-3440-A935-45F33B786700}" srcOrd="1" destOrd="0" presId="urn:microsoft.com/office/officeart/2009/3/layout/RandomtoResultProcess"/>
    <dgm:cxn modelId="{DAF98F91-02B5-EC4D-97C6-6334BD66E01D}" type="presParOf" srcId="{727E70C4-DF63-1248-9791-BB357F1C2FCB}" destId="{E1106490-036A-9B42-9BC1-2C365A2F7DAC}" srcOrd="4" destOrd="0" presId="urn:microsoft.com/office/officeart/2009/3/layout/RandomtoResultProcess"/>
    <dgm:cxn modelId="{0D926C85-6095-D14E-A7B2-2D9CA1B38E78}" type="presParOf" srcId="{E1106490-036A-9B42-9BC1-2C365A2F7DAC}" destId="{68DA5CD3-3616-FE41-B439-F610E397D349}" srcOrd="0" destOrd="0" presId="urn:microsoft.com/office/officeart/2009/3/layout/RandomtoResultProcess"/>
    <dgm:cxn modelId="{02F6E7F1-478C-2849-9325-4A0701AD5342}" type="presParOf" srcId="{E1106490-036A-9B42-9BC1-2C365A2F7DAC}" destId="{85F3B08D-15BF-B442-AFE2-BB918E4128E1}"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710C9-8E9E-4943-878D-ACCF990411B3}">
      <dsp:nvSpPr>
        <dsp:cNvPr id="0" name=""/>
        <dsp:cNvSpPr/>
      </dsp:nvSpPr>
      <dsp:spPr>
        <a:xfrm>
          <a:off x="0" y="121599"/>
          <a:ext cx="588442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Def.</a:t>
          </a:r>
          <a:r>
            <a:rPr lang="zh-CN" altLang="en-US" sz="1700" kern="1200" dirty="0"/>
            <a:t> </a:t>
          </a:r>
          <a:r>
            <a:rPr lang="en-US" altLang="zh-CN" sz="1700" kern="1200" dirty="0"/>
            <a:t>1:</a:t>
          </a:r>
          <a:r>
            <a:rPr lang="zh-CN" altLang="en-US" sz="1700" kern="1200" dirty="0"/>
            <a:t> </a:t>
          </a:r>
          <a:r>
            <a:rPr lang="en-US" altLang="zh-CN" sz="1700" kern="1200" dirty="0"/>
            <a:t>Equalized</a:t>
          </a:r>
          <a:r>
            <a:rPr lang="zh-CN" altLang="en-US" sz="1700" kern="1200" dirty="0"/>
            <a:t> </a:t>
          </a:r>
          <a:r>
            <a:rPr lang="en-US" altLang="zh-CN" sz="1700" kern="1200" dirty="0"/>
            <a:t>Odds</a:t>
          </a:r>
          <a:endParaRPr lang="zh-CN" altLang="en-US" sz="1700" kern="1200" dirty="0"/>
        </a:p>
      </dsp:txBody>
      <dsp:txXfrm>
        <a:off x="19904" y="141503"/>
        <a:ext cx="5844620" cy="367937"/>
      </dsp:txXfrm>
    </dsp:sp>
    <dsp:sp modelId="{F5BD8A84-229E-DE48-A4E7-9848CB5C7752}">
      <dsp:nvSpPr>
        <dsp:cNvPr id="0" name=""/>
        <dsp:cNvSpPr/>
      </dsp:nvSpPr>
      <dsp:spPr>
        <a:xfrm>
          <a:off x="0" y="529344"/>
          <a:ext cx="5884428"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3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同等机会对，同等机会错</a:t>
          </a:r>
        </a:p>
      </dsp:txBody>
      <dsp:txXfrm>
        <a:off x="0" y="529344"/>
        <a:ext cx="5884428" cy="281520"/>
      </dsp:txXfrm>
    </dsp:sp>
    <dsp:sp modelId="{BFC9E737-326A-304C-A1E8-12E62875D949}">
      <dsp:nvSpPr>
        <dsp:cNvPr id="0" name=""/>
        <dsp:cNvSpPr/>
      </dsp:nvSpPr>
      <dsp:spPr>
        <a:xfrm>
          <a:off x="0" y="810864"/>
          <a:ext cx="588442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Def.</a:t>
          </a:r>
          <a:r>
            <a:rPr lang="zh-CN" altLang="en-US" sz="1700" kern="1200" dirty="0"/>
            <a:t> </a:t>
          </a:r>
          <a:r>
            <a:rPr lang="en-US" altLang="zh-CN" sz="1700" kern="1200" dirty="0"/>
            <a:t>2:</a:t>
          </a:r>
          <a:r>
            <a:rPr lang="zh-CN" altLang="en-US" sz="1700" kern="1200" dirty="0"/>
            <a:t> </a:t>
          </a:r>
          <a:r>
            <a:rPr lang="en-US" altLang="zh-CN" sz="1700" kern="1200" dirty="0"/>
            <a:t>Equal</a:t>
          </a:r>
          <a:r>
            <a:rPr lang="zh-CN" altLang="en-US" sz="1700" kern="1200" dirty="0"/>
            <a:t> </a:t>
          </a:r>
          <a:r>
            <a:rPr lang="en-US" altLang="zh-CN" sz="1700" kern="1200" dirty="0"/>
            <a:t>Opportunity</a:t>
          </a:r>
          <a:endParaRPr lang="zh-CN" altLang="en-US" sz="1700" kern="1200" dirty="0"/>
        </a:p>
      </dsp:txBody>
      <dsp:txXfrm>
        <a:off x="19904" y="830768"/>
        <a:ext cx="5844620" cy="367937"/>
      </dsp:txXfrm>
    </dsp:sp>
    <dsp:sp modelId="{2741EA85-DDE5-1B4E-B8DD-6FDDA8A1EF46}">
      <dsp:nvSpPr>
        <dsp:cNvPr id="0" name=""/>
        <dsp:cNvSpPr/>
      </dsp:nvSpPr>
      <dsp:spPr>
        <a:xfrm>
          <a:off x="0" y="1218609"/>
          <a:ext cx="5884428"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3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同等机会对</a:t>
          </a:r>
        </a:p>
      </dsp:txBody>
      <dsp:txXfrm>
        <a:off x="0" y="1218609"/>
        <a:ext cx="5884428" cy="281520"/>
      </dsp:txXfrm>
    </dsp:sp>
    <dsp:sp modelId="{B8897999-2E48-1543-B084-A98CA2E5ABAE}">
      <dsp:nvSpPr>
        <dsp:cNvPr id="0" name=""/>
        <dsp:cNvSpPr/>
      </dsp:nvSpPr>
      <dsp:spPr>
        <a:xfrm>
          <a:off x="0" y="1500129"/>
          <a:ext cx="588442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Def.</a:t>
          </a:r>
          <a:r>
            <a:rPr lang="zh-CN" altLang="en-US" sz="1700" kern="1200" dirty="0"/>
            <a:t> </a:t>
          </a:r>
          <a:r>
            <a:rPr lang="en-US" altLang="zh-CN" sz="1700" kern="1200" dirty="0"/>
            <a:t>3:</a:t>
          </a:r>
          <a:r>
            <a:rPr lang="zh-CN" altLang="en-US" sz="1700" kern="1200" dirty="0"/>
            <a:t> </a:t>
          </a:r>
          <a:r>
            <a:rPr lang="en-US" altLang="zh-CN" sz="1700" kern="1200" dirty="0"/>
            <a:t>Demographic</a:t>
          </a:r>
          <a:r>
            <a:rPr lang="zh-CN" altLang="en-US" sz="1700" kern="1200" dirty="0"/>
            <a:t> </a:t>
          </a:r>
          <a:r>
            <a:rPr lang="en-US" altLang="zh-CN" sz="1700" kern="1200" dirty="0"/>
            <a:t>Parity</a:t>
          </a:r>
          <a:endParaRPr lang="zh-CN" altLang="en-US" sz="1700" kern="1200" dirty="0"/>
        </a:p>
      </dsp:txBody>
      <dsp:txXfrm>
        <a:off x="19904" y="1520033"/>
        <a:ext cx="5844620" cy="367937"/>
      </dsp:txXfrm>
    </dsp:sp>
    <dsp:sp modelId="{670A53F2-59C5-BE45-BEC3-CEE38239C061}">
      <dsp:nvSpPr>
        <dsp:cNvPr id="0" name=""/>
        <dsp:cNvSpPr/>
      </dsp:nvSpPr>
      <dsp:spPr>
        <a:xfrm>
          <a:off x="0" y="1907874"/>
          <a:ext cx="5884428"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3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个体存在与否不影响对</a:t>
          </a:r>
        </a:p>
      </dsp:txBody>
      <dsp:txXfrm>
        <a:off x="0" y="1907874"/>
        <a:ext cx="5884428" cy="281520"/>
      </dsp:txXfrm>
    </dsp:sp>
    <dsp:sp modelId="{1809EDFB-B0D4-D045-B9DE-D67142B6600D}">
      <dsp:nvSpPr>
        <dsp:cNvPr id="0" name=""/>
        <dsp:cNvSpPr/>
      </dsp:nvSpPr>
      <dsp:spPr>
        <a:xfrm>
          <a:off x="0" y="2189394"/>
          <a:ext cx="588442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Def.</a:t>
          </a:r>
          <a:r>
            <a:rPr lang="zh-CN" altLang="en-US" sz="1700" kern="1200" dirty="0"/>
            <a:t> </a:t>
          </a:r>
          <a:r>
            <a:rPr lang="en-US" altLang="zh-CN" sz="1700" kern="1200" dirty="0"/>
            <a:t>4:</a:t>
          </a:r>
          <a:r>
            <a:rPr lang="zh-CN" altLang="en-US" sz="1700" kern="1200" dirty="0"/>
            <a:t> </a:t>
          </a:r>
          <a:r>
            <a:rPr lang="en-US" altLang="zh-CN" sz="1700" kern="1200" dirty="0"/>
            <a:t>Fairness</a:t>
          </a:r>
          <a:r>
            <a:rPr lang="zh-CN" altLang="en-US" sz="1700" kern="1200" dirty="0"/>
            <a:t> </a:t>
          </a:r>
          <a:r>
            <a:rPr lang="en-US" altLang="zh-CN" sz="1700" kern="1200" dirty="0"/>
            <a:t>Through</a:t>
          </a:r>
          <a:r>
            <a:rPr lang="zh-CN" altLang="en-US" sz="1700" kern="1200" dirty="0"/>
            <a:t> </a:t>
          </a:r>
          <a:r>
            <a:rPr lang="en-US" altLang="zh-CN" sz="1700" kern="1200" dirty="0"/>
            <a:t>Awareness</a:t>
          </a:r>
          <a:endParaRPr lang="zh-CN" altLang="en-US" sz="1700" kern="1200" dirty="0"/>
        </a:p>
      </dsp:txBody>
      <dsp:txXfrm>
        <a:off x="19904" y="2209298"/>
        <a:ext cx="5844620" cy="367937"/>
      </dsp:txXfrm>
    </dsp:sp>
    <dsp:sp modelId="{03DA8004-9FA8-7E45-A571-218DAD6EB49A}">
      <dsp:nvSpPr>
        <dsp:cNvPr id="0" name=""/>
        <dsp:cNvSpPr/>
      </dsp:nvSpPr>
      <dsp:spPr>
        <a:xfrm>
          <a:off x="0" y="2597139"/>
          <a:ext cx="5884428"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3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输入相近，结果相同</a:t>
          </a:r>
        </a:p>
      </dsp:txBody>
      <dsp:txXfrm>
        <a:off x="0" y="2597139"/>
        <a:ext cx="5884428" cy="281520"/>
      </dsp:txXfrm>
    </dsp:sp>
    <dsp:sp modelId="{D2CAAE3B-B3B3-F041-BEFA-7C366B7DA15C}">
      <dsp:nvSpPr>
        <dsp:cNvPr id="0" name=""/>
        <dsp:cNvSpPr/>
      </dsp:nvSpPr>
      <dsp:spPr>
        <a:xfrm>
          <a:off x="0" y="2878659"/>
          <a:ext cx="588442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Def.</a:t>
          </a:r>
          <a:r>
            <a:rPr lang="zh-CN" altLang="en-US" sz="1700" kern="1200" dirty="0"/>
            <a:t> </a:t>
          </a:r>
          <a:r>
            <a:rPr lang="en-US" altLang="zh-CN" sz="1700" kern="1200" dirty="0"/>
            <a:t>5:</a:t>
          </a:r>
          <a:r>
            <a:rPr lang="zh-CN" altLang="en-US" sz="1700" kern="1200" dirty="0"/>
            <a:t> </a:t>
          </a:r>
          <a:r>
            <a:rPr lang="en-US" altLang="zh-CN" sz="1700" kern="1200" dirty="0"/>
            <a:t>Fairness</a:t>
          </a:r>
          <a:r>
            <a:rPr lang="zh-CN" altLang="en-US" sz="1700" kern="1200" dirty="0"/>
            <a:t> </a:t>
          </a:r>
          <a:r>
            <a:rPr lang="en-US" altLang="zh-CN" sz="1700" kern="1200" dirty="0"/>
            <a:t>Through</a:t>
          </a:r>
          <a:r>
            <a:rPr lang="zh-CN" altLang="en-US" sz="1700" kern="1200" dirty="0"/>
            <a:t> </a:t>
          </a:r>
          <a:r>
            <a:rPr lang="en-US" altLang="zh-CN" sz="1700" kern="1200" dirty="0"/>
            <a:t>Unawareness</a:t>
          </a:r>
          <a:endParaRPr lang="zh-CN" altLang="en-US" sz="1700" kern="1200" dirty="0"/>
        </a:p>
      </dsp:txBody>
      <dsp:txXfrm>
        <a:off x="19904" y="2898563"/>
        <a:ext cx="5844620" cy="367937"/>
      </dsp:txXfrm>
    </dsp:sp>
    <dsp:sp modelId="{E0E73C8A-0A31-274B-9A0E-C47843520573}">
      <dsp:nvSpPr>
        <dsp:cNvPr id="0" name=""/>
        <dsp:cNvSpPr/>
      </dsp:nvSpPr>
      <dsp:spPr>
        <a:xfrm>
          <a:off x="0" y="3286404"/>
          <a:ext cx="5884428"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3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决策不适用偏见属性</a:t>
          </a:r>
        </a:p>
      </dsp:txBody>
      <dsp:txXfrm>
        <a:off x="0" y="3286404"/>
        <a:ext cx="5884428" cy="281520"/>
      </dsp:txXfrm>
    </dsp:sp>
    <dsp:sp modelId="{26D6BE28-808E-3746-89E6-43C59E4C70A7}">
      <dsp:nvSpPr>
        <dsp:cNvPr id="0" name=""/>
        <dsp:cNvSpPr/>
      </dsp:nvSpPr>
      <dsp:spPr>
        <a:xfrm>
          <a:off x="0" y="3567924"/>
          <a:ext cx="5884428"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Def.</a:t>
          </a:r>
          <a:r>
            <a:rPr lang="zh-CN" altLang="en-US" sz="1700" kern="1200" dirty="0"/>
            <a:t> </a:t>
          </a:r>
          <a:r>
            <a:rPr lang="en-US" altLang="zh-CN" sz="1700" kern="1200" dirty="0"/>
            <a:t>6:</a:t>
          </a:r>
          <a:r>
            <a:rPr lang="zh-CN" altLang="en-US" sz="1700" kern="1200" dirty="0"/>
            <a:t> </a:t>
          </a:r>
          <a:r>
            <a:rPr lang="en-AU" sz="1700" kern="1200" dirty="0"/>
            <a:t>Treatment Equality</a:t>
          </a:r>
          <a:endParaRPr lang="zh-CN" altLang="en-US" sz="1700" kern="1200" dirty="0"/>
        </a:p>
      </dsp:txBody>
      <dsp:txXfrm>
        <a:off x="19904" y="3587828"/>
        <a:ext cx="5844620" cy="367937"/>
      </dsp:txXfrm>
    </dsp:sp>
    <dsp:sp modelId="{60A9858B-A24B-B14C-9D6C-F90192747295}">
      <dsp:nvSpPr>
        <dsp:cNvPr id="0" name=""/>
        <dsp:cNvSpPr/>
      </dsp:nvSpPr>
      <dsp:spPr>
        <a:xfrm>
          <a:off x="0" y="3975669"/>
          <a:ext cx="5884428"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3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错误的数量一直</a:t>
          </a:r>
        </a:p>
      </dsp:txBody>
      <dsp:txXfrm>
        <a:off x="0" y="3975669"/>
        <a:ext cx="5884428" cy="281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5843A-DC8F-0943-AEE1-4998B63D4212}">
      <dsp:nvSpPr>
        <dsp:cNvPr id="0" name=""/>
        <dsp:cNvSpPr/>
      </dsp:nvSpPr>
      <dsp:spPr>
        <a:xfrm>
          <a:off x="704804" y="749658"/>
          <a:ext cx="2019052" cy="665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sources</a:t>
          </a:r>
          <a:endParaRPr lang="zh-CN" altLang="en-US" sz="3100" kern="1200" dirty="0"/>
        </a:p>
      </dsp:txBody>
      <dsp:txXfrm>
        <a:off x="704804" y="749658"/>
        <a:ext cx="2019052" cy="665369"/>
      </dsp:txXfrm>
    </dsp:sp>
    <dsp:sp modelId="{A9A8E507-1DCC-FA43-96C9-6EDC1D51F308}">
      <dsp:nvSpPr>
        <dsp:cNvPr id="0" name=""/>
        <dsp:cNvSpPr/>
      </dsp:nvSpPr>
      <dsp:spPr>
        <a:xfrm>
          <a:off x="1880660" y="2152406"/>
          <a:ext cx="3428270" cy="1246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Dataset</a:t>
          </a:r>
          <a:r>
            <a:rPr lang="zh-CN" altLang="en-US" sz="2000" kern="1200" dirty="0"/>
            <a:t> </a:t>
          </a:r>
          <a:r>
            <a:rPr lang="en-US" altLang="zh-CN" sz="2000" kern="1200" dirty="0"/>
            <a:t>and</a:t>
          </a:r>
          <a:r>
            <a:rPr lang="zh-CN" altLang="en-US" sz="2000" kern="1200" dirty="0"/>
            <a:t> </a:t>
          </a:r>
          <a:r>
            <a:rPr lang="en-US" altLang="zh-CN" sz="2000" kern="1200" dirty="0"/>
            <a:t>creation</a:t>
          </a:r>
          <a:r>
            <a:rPr lang="zh-CN" altLang="en-US" sz="2000" kern="1200" dirty="0"/>
            <a:t> </a:t>
          </a:r>
          <a:r>
            <a:rPr lang="en-US" altLang="zh-CN" sz="2000" kern="1200" dirty="0"/>
            <a:t>details</a:t>
          </a:r>
          <a:endParaRPr lang="zh-CN" altLang="en-US" sz="2000" kern="1200" dirty="0"/>
        </a:p>
      </dsp:txBody>
      <dsp:txXfrm>
        <a:off x="1880660" y="2152406"/>
        <a:ext cx="3428270" cy="1246578"/>
      </dsp:txXfrm>
    </dsp:sp>
    <dsp:sp modelId="{AB4EB071-A302-5B42-8CF0-79E187C60731}">
      <dsp:nvSpPr>
        <dsp:cNvPr id="0" name=""/>
        <dsp:cNvSpPr/>
      </dsp:nvSpPr>
      <dsp:spPr>
        <a:xfrm>
          <a:off x="702509" y="547294"/>
          <a:ext cx="160606" cy="16060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69B7C4-9A37-2D4C-9945-BE011F820E4E}">
      <dsp:nvSpPr>
        <dsp:cNvPr id="0" name=""/>
        <dsp:cNvSpPr/>
      </dsp:nvSpPr>
      <dsp:spPr>
        <a:xfrm>
          <a:off x="814934" y="322445"/>
          <a:ext cx="160606" cy="16060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6D89D-4C9A-9A42-A516-A0CF48C3EC92}">
      <dsp:nvSpPr>
        <dsp:cNvPr id="0" name=""/>
        <dsp:cNvSpPr/>
      </dsp:nvSpPr>
      <dsp:spPr>
        <a:xfrm>
          <a:off x="1084753" y="367414"/>
          <a:ext cx="252381" cy="25238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1C5AA-217C-C34C-9207-E7310D79362D}">
      <dsp:nvSpPr>
        <dsp:cNvPr id="0" name=""/>
        <dsp:cNvSpPr/>
      </dsp:nvSpPr>
      <dsp:spPr>
        <a:xfrm>
          <a:off x="1309602" y="120080"/>
          <a:ext cx="160606" cy="16060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F953A-7901-A846-9F8B-38D61A03D26F}">
      <dsp:nvSpPr>
        <dsp:cNvPr id="0" name=""/>
        <dsp:cNvSpPr/>
      </dsp:nvSpPr>
      <dsp:spPr>
        <a:xfrm>
          <a:off x="1601906" y="30141"/>
          <a:ext cx="160606" cy="16060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D5F254-F2FB-5341-B300-538751C0C14B}">
      <dsp:nvSpPr>
        <dsp:cNvPr id="0" name=""/>
        <dsp:cNvSpPr/>
      </dsp:nvSpPr>
      <dsp:spPr>
        <a:xfrm>
          <a:off x="1961664" y="187535"/>
          <a:ext cx="160606" cy="16060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D5E7F9-8571-8F46-AB21-BC770ADD38D0}">
      <dsp:nvSpPr>
        <dsp:cNvPr id="0" name=""/>
        <dsp:cNvSpPr/>
      </dsp:nvSpPr>
      <dsp:spPr>
        <a:xfrm>
          <a:off x="2186513" y="299960"/>
          <a:ext cx="252381" cy="25238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D059F-7AC2-CD4A-BBC8-B4B39821696B}">
      <dsp:nvSpPr>
        <dsp:cNvPr id="0" name=""/>
        <dsp:cNvSpPr/>
      </dsp:nvSpPr>
      <dsp:spPr>
        <a:xfrm>
          <a:off x="2501302" y="547294"/>
          <a:ext cx="160606" cy="16060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59FA89-770B-5C4F-86BA-043B890E5804}">
      <dsp:nvSpPr>
        <dsp:cNvPr id="0" name=""/>
        <dsp:cNvSpPr/>
      </dsp:nvSpPr>
      <dsp:spPr>
        <a:xfrm>
          <a:off x="2636211" y="794627"/>
          <a:ext cx="160606" cy="16060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D5C399-F1E5-3B4A-9A4D-3586A7A17DB8}">
      <dsp:nvSpPr>
        <dsp:cNvPr id="0" name=""/>
        <dsp:cNvSpPr/>
      </dsp:nvSpPr>
      <dsp:spPr>
        <a:xfrm>
          <a:off x="1466996" y="322445"/>
          <a:ext cx="412987" cy="412987"/>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5A5E3A-026B-854A-B5C2-0C106351BF5D}">
      <dsp:nvSpPr>
        <dsp:cNvPr id="0" name=""/>
        <dsp:cNvSpPr/>
      </dsp:nvSpPr>
      <dsp:spPr>
        <a:xfrm>
          <a:off x="590085" y="1176871"/>
          <a:ext cx="160606" cy="16060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6D5525-2F9A-6E44-9D1A-787491A44350}">
      <dsp:nvSpPr>
        <dsp:cNvPr id="0" name=""/>
        <dsp:cNvSpPr/>
      </dsp:nvSpPr>
      <dsp:spPr>
        <a:xfrm>
          <a:off x="724994" y="1379235"/>
          <a:ext cx="252381" cy="25238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EC9764-FFEB-344D-A6D8-1948908023F7}">
      <dsp:nvSpPr>
        <dsp:cNvPr id="0" name=""/>
        <dsp:cNvSpPr/>
      </dsp:nvSpPr>
      <dsp:spPr>
        <a:xfrm>
          <a:off x="1062268" y="1559114"/>
          <a:ext cx="367100" cy="36710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77AEE-CFF6-BC41-85AC-68D293CB85AD}">
      <dsp:nvSpPr>
        <dsp:cNvPr id="0" name=""/>
        <dsp:cNvSpPr/>
      </dsp:nvSpPr>
      <dsp:spPr>
        <a:xfrm>
          <a:off x="1534451" y="1851418"/>
          <a:ext cx="160606" cy="16060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9C859-A24B-A142-B030-7FFE0FF4C8FE}">
      <dsp:nvSpPr>
        <dsp:cNvPr id="0" name=""/>
        <dsp:cNvSpPr/>
      </dsp:nvSpPr>
      <dsp:spPr>
        <a:xfrm>
          <a:off x="1624390" y="1559114"/>
          <a:ext cx="252381" cy="252381"/>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77884-7EA7-3049-A6D5-44A06EBEFAF0}">
      <dsp:nvSpPr>
        <dsp:cNvPr id="0" name=""/>
        <dsp:cNvSpPr/>
      </dsp:nvSpPr>
      <dsp:spPr>
        <a:xfrm>
          <a:off x="1849239" y="1873903"/>
          <a:ext cx="160606" cy="16060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7C8BE1-0DF2-3E45-A89F-DBF4FF2F392B}">
      <dsp:nvSpPr>
        <dsp:cNvPr id="0" name=""/>
        <dsp:cNvSpPr/>
      </dsp:nvSpPr>
      <dsp:spPr>
        <a:xfrm>
          <a:off x="2051604" y="1514144"/>
          <a:ext cx="367100" cy="36710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194D57-3BDA-874D-BDFF-542C9F9CE380}">
      <dsp:nvSpPr>
        <dsp:cNvPr id="0" name=""/>
        <dsp:cNvSpPr/>
      </dsp:nvSpPr>
      <dsp:spPr>
        <a:xfrm>
          <a:off x="2546271" y="1424205"/>
          <a:ext cx="252381" cy="25238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171BBB-AD1E-D94C-A054-3457626A6D28}">
      <dsp:nvSpPr>
        <dsp:cNvPr id="0" name=""/>
        <dsp:cNvSpPr/>
      </dsp:nvSpPr>
      <dsp:spPr>
        <a:xfrm>
          <a:off x="3428465" y="367040"/>
          <a:ext cx="741208" cy="1415048"/>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AABEFCA-B044-0443-B1CE-1907B0DAC050}">
      <dsp:nvSpPr>
        <dsp:cNvPr id="0" name=""/>
        <dsp:cNvSpPr/>
      </dsp:nvSpPr>
      <dsp:spPr>
        <a:xfrm>
          <a:off x="4034909" y="367040"/>
          <a:ext cx="741208" cy="1415048"/>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A5CD3-3616-FE41-B439-F610E397D349}">
      <dsp:nvSpPr>
        <dsp:cNvPr id="0" name=""/>
        <dsp:cNvSpPr/>
      </dsp:nvSpPr>
      <dsp:spPr>
        <a:xfrm>
          <a:off x="4856976" y="250098"/>
          <a:ext cx="1718256" cy="171825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dataset</a:t>
          </a:r>
          <a:endParaRPr lang="zh-CN" altLang="en-US" sz="3100" kern="1200" dirty="0"/>
        </a:p>
      </dsp:txBody>
      <dsp:txXfrm>
        <a:off x="5108609" y="501731"/>
        <a:ext cx="1214990" cy="12149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B4FEF1-A6B1-4D61-B1B1-CDFE1A8A2F99}" type="datetimeFigureOut">
              <a:rPr lang="zh-CN" altLang="en-US" smtClean="0"/>
              <a:t>2024/10/5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2ABA90-A8CD-4B23-AA03-20648CD97A1C}" type="slidenum">
              <a:rPr lang="zh-CN" altLang="en-US" smtClean="0"/>
              <a:t>‹#›</a:t>
            </a:fld>
            <a:endParaRPr lang="zh-CN" altLang="en-US"/>
          </a:p>
        </p:txBody>
      </p:sp>
    </p:spTree>
    <p:extLst>
      <p:ext uri="{BB962C8B-B14F-4D97-AF65-F5344CB8AC3E}">
        <p14:creationId xmlns:p14="http://schemas.microsoft.com/office/powerpoint/2010/main" val="4173515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0D2CE-11B0-4CEA-8908-3E21561983A5}" type="datetimeFigureOut">
              <a:rPr lang="zh-CN" altLang="en-US" smtClean="0"/>
              <a:t>2024/10/5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7578D-0438-4BB8-8AE6-D425B1BAB907}" type="slidenum">
              <a:rPr lang="zh-CN" altLang="en-US" smtClean="0"/>
              <a:t>‹#›</a:t>
            </a:fld>
            <a:endParaRPr lang="zh-CN" altLang="en-US"/>
          </a:p>
        </p:txBody>
      </p:sp>
    </p:spTree>
    <p:extLst>
      <p:ext uri="{BB962C8B-B14F-4D97-AF65-F5344CB8AC3E}">
        <p14:creationId xmlns:p14="http://schemas.microsoft.com/office/powerpoint/2010/main" val="8385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nowyourmeme.com/memes/the-trolley-problem#fn1"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gp_D8r-2hwk"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77578D-0438-4BB8-8AE6-D425B1BAB907}" type="slidenum">
              <a:rPr lang="zh-CN" altLang="en-US" smtClean="0"/>
              <a:t>1</a:t>
            </a:fld>
            <a:endParaRPr lang="zh-CN" altLang="en-US"/>
          </a:p>
        </p:txBody>
      </p:sp>
    </p:spTree>
    <p:extLst>
      <p:ext uri="{BB962C8B-B14F-4D97-AF65-F5344CB8AC3E}">
        <p14:creationId xmlns:p14="http://schemas.microsoft.com/office/powerpoint/2010/main" val="74396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dirty="0" err="1"/>
              <a:t>dirtbox</a:t>
            </a:r>
            <a:r>
              <a:rPr lang="en-US" dirty="0"/>
              <a:t> (or DRT box) is a cell site simulator, a phone device mimicking a cell phone tower, that creates a signal strong enough to cause nearby dormant mobile phones to switch to it. Mounted on aircraft, it is used by the United States Marshals Service to locate and collect information from cell phones believed to be connected with criminal activity. It can also be used to jam phones. The device's name comes from the company that developed it, Digital Receiver Technology, Inc. (DRT), owned by the Boeing company. Boeing describes the device as a hybrid of "jamming, managed access and detection".[1]: 1  A similar device with a smaller range, the controversial </a:t>
            </a:r>
            <a:r>
              <a:rPr lang="en-US" dirty="0" err="1"/>
              <a:t>StingRay</a:t>
            </a:r>
            <a:r>
              <a:rPr lang="en-US" dirty="0"/>
              <a:t> phone tracker, has been widely used by U.S. federal entities, including the Federal Bureau of Investigation (FBI).</a:t>
            </a:r>
          </a:p>
        </p:txBody>
      </p:sp>
      <p:sp>
        <p:nvSpPr>
          <p:cNvPr id="4" name="Slide Number Placeholder 3"/>
          <p:cNvSpPr>
            <a:spLocks noGrp="1"/>
          </p:cNvSpPr>
          <p:nvPr>
            <p:ph type="sldNum" sz="quarter" idx="5"/>
          </p:nvPr>
        </p:nvSpPr>
        <p:spPr/>
        <p:txBody>
          <a:bodyPr/>
          <a:lstStyle/>
          <a:p>
            <a:fld id="{4DED13AE-3FDB-4F66-A591-F31E1DD8B0A8}" type="slidenum">
              <a:rPr lang="en-AU" smtClean="0"/>
              <a:t>50</a:t>
            </a:fld>
            <a:endParaRPr lang="en-AU"/>
          </a:p>
        </p:txBody>
      </p:sp>
    </p:spTree>
    <p:extLst>
      <p:ext uri="{BB962C8B-B14F-4D97-AF65-F5344CB8AC3E}">
        <p14:creationId xmlns:p14="http://schemas.microsoft.com/office/powerpoint/2010/main" val="221039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iPhones would begin using complex technology to spot images of child sexual abuse, commonly known as child pornography, that users uploaded to its iCloud storage service. Apple also said it would let parents turn on a feature that could flag them when their children sent or received nude photos in text messages.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feature would have allowed Apple’s virtual assistant, Siri, to direct people who asked about child sexual abuse to appropriate resources, as well as enable parents to turn on technology that scans images in their children’s text messages for nudity.</a:t>
            </a:r>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51</a:t>
            </a:fld>
            <a:endParaRPr lang="en-AU"/>
          </a:p>
        </p:txBody>
      </p:sp>
    </p:spTree>
    <p:extLst>
      <p:ext uri="{BB962C8B-B14F-4D97-AF65-F5344CB8AC3E}">
        <p14:creationId xmlns:p14="http://schemas.microsoft.com/office/powerpoint/2010/main" val="2621258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52</a:t>
            </a:fld>
            <a:endParaRPr lang="en-AU"/>
          </a:p>
        </p:txBody>
      </p:sp>
    </p:spTree>
    <p:extLst>
      <p:ext uri="{BB962C8B-B14F-4D97-AF65-F5344CB8AC3E}">
        <p14:creationId xmlns:p14="http://schemas.microsoft.com/office/powerpoint/2010/main" val="1830685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53</a:t>
            </a:fld>
            <a:endParaRPr lang="en-AU"/>
          </a:p>
        </p:txBody>
      </p:sp>
    </p:spTree>
    <p:extLst>
      <p:ext uri="{BB962C8B-B14F-4D97-AF65-F5344CB8AC3E}">
        <p14:creationId xmlns:p14="http://schemas.microsoft.com/office/powerpoint/2010/main" val="338779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54</a:t>
            </a:fld>
            <a:endParaRPr lang="en-AU"/>
          </a:p>
        </p:txBody>
      </p:sp>
    </p:spTree>
    <p:extLst>
      <p:ext uri="{BB962C8B-B14F-4D97-AF65-F5344CB8AC3E}">
        <p14:creationId xmlns:p14="http://schemas.microsoft.com/office/powerpoint/2010/main" val="1662504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58</a:t>
            </a:fld>
            <a:endParaRPr lang="en-AU"/>
          </a:p>
        </p:txBody>
      </p:sp>
    </p:spTree>
    <p:extLst>
      <p:ext uri="{BB962C8B-B14F-4D97-AF65-F5344CB8AC3E}">
        <p14:creationId xmlns:p14="http://schemas.microsoft.com/office/powerpoint/2010/main" val="541056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200" b="0" i="0" kern="1200" dirty="0">
                <a:solidFill>
                  <a:schemeClr val="tx1"/>
                </a:solidFill>
                <a:effectLst/>
                <a:latin typeface="+mn-lt"/>
                <a:ea typeface="+mn-ea"/>
                <a:cs typeface="+mn-cs"/>
              </a:rPr>
              <a:t>The Trolley Problem thought experiment was first introduced by Philippa Foot in 1967. In this experiment, a trolley theoretically approaches five people tied down to a set of tracks. Using a lever, the trolley can be diverted to a different set of tracks, where only one person is tied down; a person could either allow the trolley to kill five people or divert it to kill one. The Trolley Problem is frequently discussed in military circles to metaphorically address issues of population targeting.</a:t>
            </a:r>
          </a:p>
          <a:p>
            <a:pPr fontAlgn="base"/>
            <a:r>
              <a:rPr lang="en-AU" sz="1200" b="0" i="0" kern="1200" dirty="0">
                <a:solidFill>
                  <a:schemeClr val="tx1"/>
                </a:solidFill>
                <a:effectLst/>
                <a:latin typeface="+mn-lt"/>
                <a:ea typeface="+mn-ea"/>
                <a:cs typeface="+mn-cs"/>
              </a:rPr>
              <a:t>The exploitable comic was originally drawn and posted by philosophy professor Jesse Prinz on his site </a:t>
            </a:r>
            <a:r>
              <a:rPr lang="en-AU" sz="1200" b="0" i="1" kern="1200" dirty="0" err="1">
                <a:solidFill>
                  <a:schemeClr val="tx1"/>
                </a:solidFill>
                <a:effectLst/>
                <a:latin typeface="+mn-lt"/>
                <a:ea typeface="+mn-ea"/>
                <a:cs typeface="+mn-cs"/>
              </a:rPr>
              <a:t>subcortex.com</a:t>
            </a:r>
            <a:r>
              <a:rPr lang="en-AU" sz="1200" b="0" i="0" u="none" strike="noStrike" kern="1200" baseline="30000" dirty="0">
                <a:solidFill>
                  <a:schemeClr val="tx1"/>
                </a:solidFill>
                <a:effectLst/>
                <a:latin typeface="+mn-lt"/>
                <a:ea typeface="+mn-ea"/>
                <a:cs typeface="+mn-cs"/>
                <a:hlinkClick r:id="rId3"/>
              </a:rPr>
              <a:t>[1]</a:t>
            </a:r>
            <a:r>
              <a:rPr lang="en-AU" sz="1200" b="0" i="0" kern="1200" dirty="0">
                <a:solidFill>
                  <a:schemeClr val="tx1"/>
                </a:solidFill>
                <a:effectLst/>
                <a:latin typeface="+mn-lt"/>
                <a:ea typeface="+mn-ea"/>
                <a:cs typeface="+mn-cs"/>
              </a:rPr>
              <a:t> sometime before 2009. The image was posted along with a depiction of connected moral dilemma called the Fat Man Problem.</a:t>
            </a:r>
          </a:p>
          <a:p>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59</a:t>
            </a:fld>
            <a:endParaRPr lang="en-AU"/>
          </a:p>
        </p:txBody>
      </p:sp>
    </p:spTree>
    <p:extLst>
      <p:ext uri="{BB962C8B-B14F-4D97-AF65-F5344CB8AC3E}">
        <p14:creationId xmlns:p14="http://schemas.microsoft.com/office/powerpoint/2010/main" val="695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1241425"/>
            <a:ext cx="5956300" cy="3351213"/>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27D39B7-4C6A-4557-817E-E9BB82F8DCF1}" type="slidenum">
              <a:rPr lang="en-AU" smtClean="0"/>
              <a:t>69</a:t>
            </a:fld>
            <a:endParaRPr lang="en-AU"/>
          </a:p>
        </p:txBody>
      </p:sp>
    </p:spTree>
    <p:extLst>
      <p:ext uri="{BB962C8B-B14F-4D97-AF65-F5344CB8AC3E}">
        <p14:creationId xmlns:p14="http://schemas.microsoft.com/office/powerpoint/2010/main" val="3742589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70</a:t>
            </a:fld>
            <a:endParaRPr lang="en-AU"/>
          </a:p>
        </p:txBody>
      </p:sp>
    </p:spTree>
    <p:extLst>
      <p:ext uri="{BB962C8B-B14F-4D97-AF65-F5344CB8AC3E}">
        <p14:creationId xmlns:p14="http://schemas.microsoft.com/office/powerpoint/2010/main" val="3265993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https://www.youtube.com/watch?v=gp_D8r-2hwk</a:t>
            </a:r>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71</a:t>
            </a:fld>
            <a:endParaRPr lang="en-AU"/>
          </a:p>
        </p:txBody>
      </p:sp>
    </p:spTree>
    <p:extLst>
      <p:ext uri="{BB962C8B-B14F-4D97-AF65-F5344CB8AC3E}">
        <p14:creationId xmlns:p14="http://schemas.microsoft.com/office/powerpoint/2010/main" val="2392862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20000"/>
              </a:lnSpc>
            </a:pPr>
            <a:r>
              <a:rPr lang="en-US" sz="1200" b="1" dirty="0" err="1"/>
              <a:t>墨尔本大学发布Do</a:t>
            </a:r>
            <a:r>
              <a:rPr lang="en-US" sz="1200" b="1" dirty="0"/>
              <a:t>-Not-Answer</a:t>
            </a:r>
            <a:endParaRPr lang="en-US" altLang="zh-CN" sz="1200" b="1" dirty="0"/>
          </a:p>
          <a:p>
            <a:pPr>
              <a:lnSpc>
                <a:spcPct val="120000"/>
              </a:lnSpc>
            </a:pPr>
            <a:endParaRPr lang="en-US" altLang="zh-CN" sz="1200" b="1" dirty="0"/>
          </a:p>
          <a:p>
            <a:pPr>
              <a:lnSpc>
                <a:spcPct val="120000"/>
              </a:lnSpc>
            </a:pPr>
            <a:r>
              <a:rPr lang="zh-CN" altLang="en-US" sz="1200" b="1" dirty="0"/>
              <a:t>进行</a:t>
            </a:r>
            <a:r>
              <a:rPr lang="en-US" altLang="zh-CN" sz="1200" b="1" dirty="0"/>
              <a:t>LLM</a:t>
            </a:r>
            <a:r>
              <a:rPr lang="zh-CN" altLang="en-US" sz="1200" b="1" dirty="0"/>
              <a:t>的三级风险分类</a:t>
            </a:r>
            <a:endParaRPr lang="en-US" altLang="zh-CN" dirty="0"/>
          </a:p>
          <a:p>
            <a:endParaRPr kumimoji="1" lang="en-US" altLang="zh-CN" dirty="0"/>
          </a:p>
        </p:txBody>
      </p:sp>
      <p:sp>
        <p:nvSpPr>
          <p:cNvPr id="4" name="灯片编号占位符 3"/>
          <p:cNvSpPr>
            <a:spLocks noGrp="1"/>
          </p:cNvSpPr>
          <p:nvPr>
            <p:ph type="sldNum" sz="quarter" idx="5"/>
          </p:nvPr>
        </p:nvSpPr>
        <p:spPr/>
        <p:txBody>
          <a:bodyPr/>
          <a:lstStyle/>
          <a:p>
            <a:fld id="{E277578D-0438-4BB8-8AE6-D425B1BAB907}" type="slidenum">
              <a:rPr lang="zh-CN" altLang="en-US" smtClean="0"/>
              <a:t>18</a:t>
            </a:fld>
            <a:endParaRPr lang="zh-CN" altLang="en-US"/>
          </a:p>
        </p:txBody>
      </p:sp>
    </p:spTree>
    <p:extLst>
      <p:ext uri="{BB962C8B-B14F-4D97-AF65-F5344CB8AC3E}">
        <p14:creationId xmlns:p14="http://schemas.microsoft.com/office/powerpoint/2010/main" val="2123672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72</a:t>
            </a:fld>
            <a:endParaRPr lang="en-AU"/>
          </a:p>
        </p:txBody>
      </p:sp>
    </p:spTree>
    <p:extLst>
      <p:ext uri="{BB962C8B-B14F-4D97-AF65-F5344CB8AC3E}">
        <p14:creationId xmlns:p14="http://schemas.microsoft.com/office/powerpoint/2010/main" val="1545381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73</a:t>
            </a:fld>
            <a:endParaRPr lang="en-AU"/>
          </a:p>
        </p:txBody>
      </p:sp>
    </p:spTree>
    <p:extLst>
      <p:ext uri="{BB962C8B-B14F-4D97-AF65-F5344CB8AC3E}">
        <p14:creationId xmlns:p14="http://schemas.microsoft.com/office/powerpoint/2010/main" val="130679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20000"/>
              </a:lnSpc>
            </a:pPr>
            <a:r>
              <a:rPr lang="en-US" altLang="zh-CN" dirty="0"/>
              <a:t>Prompt</a:t>
            </a:r>
            <a:r>
              <a:rPr lang="zh-CN" altLang="en-US" dirty="0"/>
              <a:t> </a:t>
            </a:r>
            <a:r>
              <a:rPr lang="en-US" altLang="zh-CN" dirty="0"/>
              <a:t>system</a:t>
            </a:r>
          </a:p>
          <a:p>
            <a:pPr>
              <a:lnSpc>
                <a:spcPct val="120000"/>
              </a:lnSpc>
            </a:pPr>
            <a:endParaRPr lang="en-US" altLang="zh-CN" dirty="0"/>
          </a:p>
          <a:p>
            <a:pPr>
              <a:lnSpc>
                <a:spcPct val="120000"/>
              </a:lnSpc>
            </a:pPr>
            <a:endParaRPr lang="en-US" altLang="zh-CN" dirty="0"/>
          </a:p>
          <a:p>
            <a:endParaRPr kumimoji="1" lang="en-US" altLang="zh-CN" dirty="0"/>
          </a:p>
        </p:txBody>
      </p:sp>
      <p:sp>
        <p:nvSpPr>
          <p:cNvPr id="4" name="灯片编号占位符 3"/>
          <p:cNvSpPr>
            <a:spLocks noGrp="1"/>
          </p:cNvSpPr>
          <p:nvPr>
            <p:ph type="sldNum" sz="quarter" idx="5"/>
          </p:nvPr>
        </p:nvSpPr>
        <p:spPr/>
        <p:txBody>
          <a:bodyPr/>
          <a:lstStyle/>
          <a:p>
            <a:fld id="{E277578D-0438-4BB8-8AE6-D425B1BAB907}" type="slidenum">
              <a:rPr lang="zh-CN" altLang="en-US" smtClean="0"/>
              <a:t>19</a:t>
            </a:fld>
            <a:endParaRPr lang="zh-CN" altLang="en-US"/>
          </a:p>
        </p:txBody>
      </p:sp>
    </p:spTree>
    <p:extLst>
      <p:ext uri="{BB962C8B-B14F-4D97-AF65-F5344CB8AC3E}">
        <p14:creationId xmlns:p14="http://schemas.microsoft.com/office/powerpoint/2010/main" val="2476544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20000"/>
              </a:lnSpc>
            </a:pPr>
            <a:r>
              <a:rPr kumimoji="1" lang="zh-CN" altLang="en-US" dirty="0"/>
              <a:t>将语言模型的回复进行分类</a:t>
            </a:r>
            <a:endParaRPr kumimoji="1" lang="en-US" altLang="zh-CN" dirty="0"/>
          </a:p>
          <a:p>
            <a:pPr>
              <a:lnSpc>
                <a:spcPct val="120000"/>
              </a:lnSpc>
            </a:pPr>
            <a:endParaRPr kumimoji="1" lang="en-US" altLang="zh-CN" dirty="0"/>
          </a:p>
          <a:p>
            <a:pPr>
              <a:lnSpc>
                <a:spcPct val="120000"/>
              </a:lnSpc>
            </a:pPr>
            <a:r>
              <a:rPr kumimoji="1" lang="zh-CN" altLang="en-US" dirty="0"/>
              <a:t>只有按</a:t>
            </a:r>
            <a:r>
              <a:rPr kumimoji="1" lang="en-US" altLang="zh-CN" dirty="0"/>
              <a:t>prompt</a:t>
            </a:r>
            <a:r>
              <a:rPr kumimoji="1" lang="zh-CN" altLang="en-US" dirty="0"/>
              <a:t>进行回答的才算真正有害回复</a:t>
            </a:r>
            <a:endParaRPr lang="en-US" altLang="zh-CN" dirty="0"/>
          </a:p>
        </p:txBody>
      </p:sp>
      <p:sp>
        <p:nvSpPr>
          <p:cNvPr id="4" name="灯片编号占位符 3"/>
          <p:cNvSpPr>
            <a:spLocks noGrp="1"/>
          </p:cNvSpPr>
          <p:nvPr>
            <p:ph type="sldNum" sz="quarter" idx="5"/>
          </p:nvPr>
        </p:nvSpPr>
        <p:spPr/>
        <p:txBody>
          <a:bodyPr/>
          <a:lstStyle/>
          <a:p>
            <a:fld id="{E277578D-0438-4BB8-8AE6-D425B1BAB907}" type="slidenum">
              <a:rPr lang="zh-CN" altLang="en-US" smtClean="0"/>
              <a:t>20</a:t>
            </a:fld>
            <a:endParaRPr lang="zh-CN" altLang="en-US"/>
          </a:p>
        </p:txBody>
      </p:sp>
    </p:spTree>
    <p:extLst>
      <p:ext uri="{BB962C8B-B14F-4D97-AF65-F5344CB8AC3E}">
        <p14:creationId xmlns:p14="http://schemas.microsoft.com/office/powerpoint/2010/main" val="3905251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20000"/>
              </a:lnSpc>
            </a:pPr>
            <a:r>
              <a:rPr lang="zh-CN" altLang="en-US" dirty="0"/>
              <a:t>评估方法</a:t>
            </a:r>
            <a:endParaRPr lang="en-US" altLang="zh-CN" dirty="0"/>
          </a:p>
          <a:p>
            <a:endParaRPr kumimoji="1" lang="en-US" altLang="zh-CN" dirty="0"/>
          </a:p>
          <a:p>
            <a:pPr marL="171450" indent="-171450">
              <a:buFont typeface="Arial" panose="020B0604020202020204" pitchFamily="34" charset="0"/>
              <a:buChar char="•"/>
            </a:pPr>
            <a:r>
              <a:rPr kumimoji="1" lang="zh-CN" altLang="en-US" dirty="0"/>
              <a:t>人工 </a:t>
            </a:r>
            <a:endParaRPr kumimoji="1" lang="en-US" altLang="zh-CN"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zh-CN" altLang="en-US" dirty="0"/>
              <a:t>自动</a:t>
            </a:r>
            <a:endParaRPr kumimoji="1" lang="en-US" altLang="zh-CN" dirty="0"/>
          </a:p>
        </p:txBody>
      </p:sp>
      <p:sp>
        <p:nvSpPr>
          <p:cNvPr id="4" name="灯片编号占位符 3"/>
          <p:cNvSpPr>
            <a:spLocks noGrp="1"/>
          </p:cNvSpPr>
          <p:nvPr>
            <p:ph type="sldNum" sz="quarter" idx="5"/>
          </p:nvPr>
        </p:nvSpPr>
        <p:spPr/>
        <p:txBody>
          <a:bodyPr/>
          <a:lstStyle/>
          <a:p>
            <a:fld id="{E277578D-0438-4BB8-8AE6-D425B1BAB907}" type="slidenum">
              <a:rPr lang="zh-CN" altLang="en-US" smtClean="0"/>
              <a:t>21</a:t>
            </a:fld>
            <a:endParaRPr lang="zh-CN" altLang="en-US"/>
          </a:p>
        </p:txBody>
      </p:sp>
    </p:spTree>
    <p:extLst>
      <p:ext uri="{BB962C8B-B14F-4D97-AF65-F5344CB8AC3E}">
        <p14:creationId xmlns:p14="http://schemas.microsoft.com/office/powerpoint/2010/main" val="116411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241425"/>
            <a:ext cx="5959475" cy="3352800"/>
          </a:xfrm>
        </p:spPr>
      </p:sp>
      <p:sp>
        <p:nvSpPr>
          <p:cNvPr id="3" name="Notes Placeholder 2"/>
          <p:cNvSpPr>
            <a:spLocks noGrp="1"/>
          </p:cNvSpPr>
          <p:nvPr>
            <p:ph type="body" idx="1"/>
          </p:nvPr>
        </p:nvSpPr>
        <p:spPr/>
        <p:txBody>
          <a:bodyPr/>
          <a:lstStyle/>
          <a:p>
            <a:r>
              <a:rPr lang="en-AU" dirty="0"/>
              <a:t>For us it’s IT and we obey the ethics IT profession. . </a:t>
            </a:r>
          </a:p>
          <a:p>
            <a:endParaRPr lang="en-AU" dirty="0"/>
          </a:p>
          <a:p>
            <a:r>
              <a:rPr lang="en-AU" dirty="0"/>
              <a:t>Lets keep these definitions in mind and next we will look at more about these and how they relate with each other. </a:t>
            </a:r>
          </a:p>
        </p:txBody>
      </p:sp>
      <p:sp>
        <p:nvSpPr>
          <p:cNvPr id="4" name="Slide Number Placeholder 3"/>
          <p:cNvSpPr>
            <a:spLocks noGrp="1"/>
          </p:cNvSpPr>
          <p:nvPr>
            <p:ph type="sldNum" sz="quarter" idx="10"/>
          </p:nvPr>
        </p:nvSpPr>
        <p:spPr/>
        <p:txBody>
          <a:bodyPr/>
          <a:lstStyle/>
          <a:p>
            <a:fld id="{4DED13AE-3FDB-4F66-A591-F31E1DD8B0A8}" type="slidenum">
              <a:rPr lang="en-AU" smtClean="0"/>
              <a:t>42</a:t>
            </a:fld>
            <a:endParaRPr lang="en-AU"/>
          </a:p>
        </p:txBody>
      </p:sp>
    </p:spTree>
    <p:extLst>
      <p:ext uri="{BB962C8B-B14F-4D97-AF65-F5344CB8AC3E}">
        <p14:creationId xmlns:p14="http://schemas.microsoft.com/office/powerpoint/2010/main" val="273403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47</a:t>
            </a:fld>
            <a:endParaRPr lang="en-AU"/>
          </a:p>
        </p:txBody>
      </p:sp>
    </p:spTree>
    <p:extLst>
      <p:ext uri="{BB962C8B-B14F-4D97-AF65-F5344CB8AC3E}">
        <p14:creationId xmlns:p14="http://schemas.microsoft.com/office/powerpoint/2010/main" val="2574989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48</a:t>
            </a:fld>
            <a:endParaRPr lang="en-AU"/>
          </a:p>
        </p:txBody>
      </p:sp>
    </p:spTree>
    <p:extLst>
      <p:ext uri="{BB962C8B-B14F-4D97-AF65-F5344CB8AC3E}">
        <p14:creationId xmlns:p14="http://schemas.microsoft.com/office/powerpoint/2010/main" val="2782170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GCHQ, is an intelligence and security </a:t>
            </a:r>
            <a:r>
              <a:rPr lang="en-US" dirty="0" err="1"/>
              <a:t>organisation</a:t>
            </a:r>
            <a:r>
              <a:rPr lang="en-US" dirty="0"/>
              <a:t> responsible for providing signals intelligence (SIGINT) and information assurance (IA) to the government and armed forces of the United Kingdom</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Facebook–Cambridge Analytica data scandal</a:t>
            </a:r>
            <a:endParaRPr lang="en-US" dirty="0"/>
          </a:p>
        </p:txBody>
      </p:sp>
      <p:sp>
        <p:nvSpPr>
          <p:cNvPr id="4" name="Slide Number Placeholder 3"/>
          <p:cNvSpPr>
            <a:spLocks noGrp="1"/>
          </p:cNvSpPr>
          <p:nvPr>
            <p:ph type="sldNum" sz="quarter" idx="5"/>
          </p:nvPr>
        </p:nvSpPr>
        <p:spPr/>
        <p:txBody>
          <a:bodyPr/>
          <a:lstStyle/>
          <a:p>
            <a:fld id="{4DED13AE-3FDB-4F66-A591-F31E1DD8B0A8}" type="slidenum">
              <a:rPr lang="en-AU" smtClean="0"/>
              <a:t>49</a:t>
            </a:fld>
            <a:endParaRPr lang="en-AU"/>
          </a:p>
        </p:txBody>
      </p:sp>
    </p:spTree>
    <p:extLst>
      <p:ext uri="{BB962C8B-B14F-4D97-AF65-F5344CB8AC3E}">
        <p14:creationId xmlns:p14="http://schemas.microsoft.com/office/powerpoint/2010/main" val="3066729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D4E68A4-3023-2045-8E14-7007D1453695}"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260635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1148578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786843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124745"/>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00447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11" name="Shape 4">
            <a:extLst>
              <a:ext uri="{FF2B5EF4-FFF2-40B4-BE49-F238E27FC236}">
                <a16:creationId xmlns:a16="http://schemas.microsoft.com/office/drawing/2014/main" id="{578B3212-365F-042D-C451-09A33245D6DA}"/>
              </a:ext>
            </a:extLst>
          </p:cNvPr>
          <p:cNvSpPr/>
          <p:nvPr userDrawn="1"/>
        </p:nvSpPr>
        <p:spPr>
          <a:xfrm>
            <a:off x="0" y="6655780"/>
            <a:ext cx="12191998" cy="202220"/>
          </a:xfrm>
          <a:prstGeom prst="rect">
            <a:avLst/>
          </a:prstGeom>
          <a:solidFill>
            <a:srgbClr val="D10000"/>
          </a:solidFill>
          <a:ln w="12700">
            <a:miter lim="400000"/>
          </a:ln>
        </p:spPr>
        <p:txBody>
          <a:bodyPr lIns="45719" rIns="45719" anchor="ctr"/>
          <a:lstStyle/>
          <a:p>
            <a:pPr>
              <a:defRPr>
                <a:solidFill>
                  <a:schemeClr val="accent2">
                    <a:satOff val="-18194"/>
                    <a:lumOff val="-11215"/>
                  </a:schemeClr>
                </a:solidFill>
              </a:defRPr>
            </a:pPr>
            <a:endParaRPr sz="1800"/>
          </a:p>
        </p:txBody>
      </p:sp>
      <p:sp>
        <p:nvSpPr>
          <p:cNvPr id="12" name="Shape 4">
            <a:extLst>
              <a:ext uri="{FF2B5EF4-FFF2-40B4-BE49-F238E27FC236}">
                <a16:creationId xmlns:a16="http://schemas.microsoft.com/office/drawing/2014/main" id="{68DBD5D3-9633-27D7-C352-4D6D3948C06C}"/>
              </a:ext>
            </a:extLst>
          </p:cNvPr>
          <p:cNvSpPr/>
          <p:nvPr userDrawn="1"/>
        </p:nvSpPr>
        <p:spPr>
          <a:xfrm>
            <a:off x="2" y="0"/>
            <a:ext cx="12191998" cy="202220"/>
          </a:xfrm>
          <a:prstGeom prst="rect">
            <a:avLst/>
          </a:prstGeom>
          <a:solidFill>
            <a:srgbClr val="D10000"/>
          </a:solidFill>
          <a:ln w="12700">
            <a:miter lim="400000"/>
          </a:ln>
        </p:spPr>
        <p:txBody>
          <a:bodyPr lIns="45719" rIns="45719" anchor="ctr"/>
          <a:lstStyle/>
          <a:p>
            <a:pPr>
              <a:defRPr>
                <a:solidFill>
                  <a:schemeClr val="accent2">
                    <a:satOff val="-18194"/>
                    <a:lumOff val="-11215"/>
                  </a:schemeClr>
                </a:solidFill>
              </a:defRPr>
            </a:pPr>
            <a:endParaRPr sz="1800"/>
          </a:p>
        </p:txBody>
      </p:sp>
    </p:spTree>
    <p:extLst>
      <p:ext uri="{BB962C8B-B14F-4D97-AF65-F5344CB8AC3E}">
        <p14:creationId xmlns:p14="http://schemas.microsoft.com/office/powerpoint/2010/main" val="389990966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icrosoft YaHei" panose="020B0503020204020204" pitchFamily="34" charset="-122"/>
                <a:ea typeface="Microsoft YaHei"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a:latin typeface="Microsoft YaHei" panose="020B0503020204020204" pitchFamily="34" charset="-122"/>
                <a:ea typeface="Microsoft YaHei" panose="020B0503020204020204" pitchFamily="34" charset="-122"/>
              </a:defRPr>
            </a:lvl1pPr>
            <a:lvl2pPr>
              <a:defRPr>
                <a:latin typeface="Microsoft YaHei" panose="020B0503020204020204" pitchFamily="34" charset="-122"/>
                <a:ea typeface="Microsoft YaHei" panose="020B0503020204020204" pitchFamily="34" charset="-122"/>
              </a:defRPr>
            </a:lvl2pPr>
            <a:lvl3pPr>
              <a:defRPr>
                <a:latin typeface="Microsoft YaHei" panose="020B0503020204020204" pitchFamily="34" charset="-122"/>
                <a:ea typeface="Microsoft YaHei" panose="020B0503020204020204" pitchFamily="34" charset="-122"/>
              </a:defRPr>
            </a:lvl3pPr>
            <a:lvl4pPr>
              <a:defRPr>
                <a:latin typeface="Microsoft YaHei" panose="020B0503020204020204" pitchFamily="34" charset="-122"/>
                <a:ea typeface="Microsoft YaHei" panose="020B0503020204020204" pitchFamily="34" charset="-122"/>
              </a:defRPr>
            </a:lvl4pPr>
            <a:lvl5pPr>
              <a:defRPr>
                <a:latin typeface="Microsoft YaHei" panose="020B0503020204020204" pitchFamily="34" charset="-122"/>
                <a:ea typeface="Microsoft YaHei"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9B909982-1BD5-6D4E-A3CA-D8BE4BC8FD4A}"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7" name="Shape 4">
            <a:extLst>
              <a:ext uri="{FF2B5EF4-FFF2-40B4-BE49-F238E27FC236}">
                <a16:creationId xmlns:a16="http://schemas.microsoft.com/office/drawing/2014/main" id="{739BEB73-2156-BDD5-0FEF-6665B7AB7BE3}"/>
              </a:ext>
            </a:extLst>
          </p:cNvPr>
          <p:cNvSpPr/>
          <p:nvPr userDrawn="1"/>
        </p:nvSpPr>
        <p:spPr>
          <a:xfrm>
            <a:off x="0" y="6655780"/>
            <a:ext cx="12191998" cy="202220"/>
          </a:xfrm>
          <a:prstGeom prst="rect">
            <a:avLst/>
          </a:prstGeom>
          <a:solidFill>
            <a:srgbClr val="D10000"/>
          </a:solidFill>
          <a:ln w="12700">
            <a:miter lim="400000"/>
          </a:ln>
        </p:spPr>
        <p:txBody>
          <a:bodyPr lIns="45719" rIns="45719" anchor="ctr"/>
          <a:lstStyle/>
          <a:p>
            <a:pPr>
              <a:defRPr>
                <a:solidFill>
                  <a:schemeClr val="accent2">
                    <a:satOff val="-18194"/>
                    <a:lumOff val="-11215"/>
                  </a:schemeClr>
                </a:solidFill>
              </a:defRPr>
            </a:pPr>
            <a:endParaRPr sz="1800"/>
          </a:p>
        </p:txBody>
      </p:sp>
      <p:sp>
        <p:nvSpPr>
          <p:cNvPr id="9" name="Rectangle 14">
            <a:extLst>
              <a:ext uri="{FF2B5EF4-FFF2-40B4-BE49-F238E27FC236}">
                <a16:creationId xmlns:a16="http://schemas.microsoft.com/office/drawing/2014/main" id="{F7DA009C-4926-9E68-CFD2-D818EA10528F}"/>
              </a:ext>
            </a:extLst>
          </p:cNvPr>
          <p:cNvSpPr>
            <a:spLocks noChangeArrowheads="1"/>
          </p:cNvSpPr>
          <p:nvPr userDrawn="1"/>
        </p:nvSpPr>
        <p:spPr bwMode="auto">
          <a:xfrm flipV="1">
            <a:off x="1" y="836712"/>
            <a:ext cx="12191999" cy="58428"/>
          </a:xfrm>
          <a:prstGeom prst="rect">
            <a:avLst/>
          </a:prstGeom>
          <a:solidFill>
            <a:srgbClr val="D1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endParaRPr kumimoji="1" lang="zh-CN" altLang="en-US" sz="3200" b="1">
              <a:latin typeface="Times New Roman" panose="02020603050405020304" pitchFamily="18" charset="0"/>
              <a:ea typeface="幼圆"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04399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3793939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27927949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20055867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FCF0020-289C-B745-BFCF-4C350B75B66E}" type="datetime1">
              <a:rPr lang="zh-CN" altLang="en-US" smtClean="0"/>
              <a:t>2024/10/5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454596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3424902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7892242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41837968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376" y="133414"/>
            <a:ext cx="8786192" cy="572971"/>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253331"/>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dirty="0"/>
          </a:p>
        </p:txBody>
      </p:sp>
      <p:pic>
        <p:nvPicPr>
          <p:cNvPr id="9" name="image1.png" descr="http://upload.wikimedia.org/wikipedia/en/a/a6/Fudan_University.png">
            <a:extLst>
              <a:ext uri="{FF2B5EF4-FFF2-40B4-BE49-F238E27FC236}">
                <a16:creationId xmlns:a16="http://schemas.microsoft.com/office/drawing/2014/main" id="{483F2725-9E64-02D8-7687-133824AFB14B}"/>
              </a:ext>
            </a:extLst>
          </p:cNvPr>
          <p:cNvPicPr>
            <a:picLocks/>
          </p:cNvPicPr>
          <p:nvPr userDrawn="1"/>
        </p:nvPicPr>
        <p:blipFill>
          <a:blip r:embed="rId14">
            <a:biLevel thresh="25000"/>
          </a:blip>
          <a:stretch>
            <a:fillRect/>
          </a:stretch>
        </p:blipFill>
        <p:spPr>
          <a:xfrm>
            <a:off x="11334632" y="6347826"/>
            <a:ext cx="450000" cy="450000"/>
          </a:xfrm>
          <a:prstGeom prst="rect">
            <a:avLst/>
          </a:prstGeom>
          <a:ln w="12700">
            <a:miter lim="400000"/>
          </a:ln>
        </p:spPr>
      </p:pic>
    </p:spTree>
    <p:extLst>
      <p:ext uri="{BB962C8B-B14F-4D97-AF65-F5344CB8AC3E}">
        <p14:creationId xmlns:p14="http://schemas.microsoft.com/office/powerpoint/2010/main" val="60757341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6" r:id="rId12"/>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brookings.edu/research/enrollment-algorithms-are-contributing-to-the-crises-of-higher-education"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upload.wikimedia.org/wikipedia/commons/6/65/Cognitive_bias_codex_en.svg" TargetMode="External"/><Relationship Id="rId2" Type="http://schemas.openxmlformats.org/officeDocument/2006/relationships/hyperlink" Target="https://en.wikipedia.org/wiki/Cognitive_bias"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clunc.org/blog/amazon-s-face-recognition-falsely-matched-28-members-congress-mugshots"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bZn0IfOb61U"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aclunc.org/blog/amazon-s-face-recognition-falsely-matched-28-members-congress-mugshot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knowyourmeme.com/memes/the-trolley-proble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reuters.com/article/us-amazon-com-jobs-automation-insight-idUSKCN1MK08G"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gateleyplc.com/corporate-social-responsibil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towardsdatascience.com/real-life-examples-of-discriminating-artificial-intelligence-cae395a90070&#65307;https:/www.propublica.org/article/how-we-analyzed-the-compas-recidivism-algorithm" TargetMode="External"/><Relationship Id="rId1" Type="http://schemas.openxmlformats.org/officeDocument/2006/relationships/slideLayout" Target="../slideLayouts/slideLayout2.xml"/><Relationship Id="rId4" Type="http://schemas.openxmlformats.org/officeDocument/2006/relationships/hyperlink" Target="https://www.propublica.org/article/machine-bias-risk-assessments-in-criminal-sentencing"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gp_D8r-2hwk"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owardsdatascience.com/real-life-examples-of-discriminating-artificial-intelligence-cae395a90070" TargetMode="Externa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scientificamerican.com/article/racial-bias-found-in-a-major-health-care-risk-algorithm/"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16">
            <a:extLst>
              <a:ext uri="{FF2B5EF4-FFF2-40B4-BE49-F238E27FC236}">
                <a16:creationId xmlns:a16="http://schemas.microsoft.com/office/drawing/2014/main" id="{01149EED-650A-9905-0719-D78508AB70C8}"/>
              </a:ext>
            </a:extLst>
          </p:cNvPr>
          <p:cNvSpPr/>
          <p:nvPr/>
        </p:nvSpPr>
        <p:spPr>
          <a:xfrm>
            <a:off x="3867305" y="2586924"/>
            <a:ext cx="8324695" cy="1851519"/>
          </a:xfrm>
          <a:prstGeom prst="rect">
            <a:avLst/>
          </a:prstGeom>
          <a:solidFill>
            <a:srgbClr val="000000">
              <a:alpha val="67587"/>
            </a:srgbClr>
          </a:solidFill>
          <a:ln w="12700">
            <a:miter lim="400000"/>
          </a:ln>
        </p:spPr>
        <p:txBody>
          <a:bodyPr lIns="45719" rIns="45719" anchor="ctr"/>
          <a:lstStyle/>
          <a:p>
            <a:pPr algn="ctr"/>
            <a:endParaRPr dirty="0">
              <a:highlight>
                <a:srgbClr val="808080"/>
              </a:highlight>
            </a:endParaRPr>
          </a:p>
        </p:txBody>
      </p:sp>
      <p:sp>
        <p:nvSpPr>
          <p:cNvPr id="15" name="Shape 115">
            <a:extLst>
              <a:ext uri="{FF2B5EF4-FFF2-40B4-BE49-F238E27FC236}">
                <a16:creationId xmlns:a16="http://schemas.microsoft.com/office/drawing/2014/main" id="{CA5C3D2F-1096-6917-1F22-AA390D80969A}"/>
              </a:ext>
            </a:extLst>
          </p:cNvPr>
          <p:cNvSpPr/>
          <p:nvPr/>
        </p:nvSpPr>
        <p:spPr>
          <a:xfrm>
            <a:off x="3867304" y="4481264"/>
            <a:ext cx="8323089" cy="821917"/>
          </a:xfrm>
          <a:prstGeom prst="rect">
            <a:avLst/>
          </a:prstGeom>
          <a:solidFill>
            <a:srgbClr val="C00000">
              <a:alpha val="79520"/>
            </a:srgbClr>
          </a:solidFill>
          <a:ln w="12700">
            <a:miter lim="400000"/>
          </a:ln>
        </p:spPr>
        <p:txBody>
          <a:bodyPr lIns="45719" rIns="45719" anchor="ctr"/>
          <a:lstStyle/>
          <a:p>
            <a:pPr algn="ctr">
              <a:defRPr>
                <a:solidFill>
                  <a:schemeClr val="accent2">
                    <a:satOff val="-18194"/>
                    <a:lumOff val="-11215"/>
                  </a:schemeClr>
                </a:solidFill>
              </a:defRPr>
            </a:pPr>
            <a:endParaRPr lang="en-HK" dirty="0"/>
          </a:p>
        </p:txBody>
      </p:sp>
      <p:sp>
        <p:nvSpPr>
          <p:cNvPr id="16" name="Shape 118">
            <a:extLst>
              <a:ext uri="{FF2B5EF4-FFF2-40B4-BE49-F238E27FC236}">
                <a16:creationId xmlns:a16="http://schemas.microsoft.com/office/drawing/2014/main" id="{4B7DFE5E-05FD-FC79-1A2E-4B4D12FDFC07}"/>
              </a:ext>
            </a:extLst>
          </p:cNvPr>
          <p:cNvSpPr txBox="1">
            <a:spLocks/>
          </p:cNvSpPr>
          <p:nvPr/>
        </p:nvSpPr>
        <p:spPr>
          <a:xfrm>
            <a:off x="4772562" y="4493419"/>
            <a:ext cx="6580022" cy="80976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1pPr>
            <a:lvl2pPr marL="0" marR="0" indent="4572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2pPr>
            <a:lvl3pPr marL="0" marR="0" indent="9144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3pPr>
            <a:lvl4pPr marL="0" marR="0" indent="13716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4pPr>
            <a:lvl5pPr marL="0" marR="0" indent="18288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9pPr>
          </a:lstStyle>
          <a:p>
            <a:pPr algn="l" defTabSz="621791">
              <a:lnSpc>
                <a:spcPct val="81000"/>
              </a:lnSpc>
              <a:spcBef>
                <a:spcPts val="600"/>
              </a:spcBef>
              <a:defRPr sz="1632">
                <a:solidFill>
                  <a:srgbClr val="FFFFFF"/>
                </a:solidFill>
                <a:latin typeface="Microsoft YaHei"/>
                <a:ea typeface="Microsoft YaHei"/>
                <a:cs typeface="Microsoft YaHei"/>
                <a:sym typeface="Microsoft YaHei"/>
              </a:defRPr>
            </a:pPr>
            <a:r>
              <a:rPr lang="zh-CN" altLang="en-US" sz="2000" b="1" dirty="0">
                <a:solidFill>
                  <a:srgbClr val="FFFFFF"/>
                </a:solidFill>
                <a:latin typeface="Microsoft YaHei"/>
                <a:ea typeface="Microsoft YaHei"/>
                <a:cs typeface="Microsoft YaHei"/>
                <a:sym typeface="Microsoft YaHei"/>
              </a:rPr>
              <a:t>姜育刚，马兴军，吴祖煊</a:t>
            </a:r>
            <a:endParaRPr lang="ja-JP" altLang="en-US" sz="2000" b="1" dirty="0">
              <a:solidFill>
                <a:srgbClr val="FFFFFF"/>
              </a:solidFill>
              <a:latin typeface="Microsoft YaHei"/>
              <a:ea typeface="Microsoft YaHei"/>
              <a:cs typeface="Microsoft YaHei"/>
              <a:sym typeface="Microsoft YaHei"/>
            </a:endParaRPr>
          </a:p>
        </p:txBody>
      </p:sp>
      <p:sp>
        <p:nvSpPr>
          <p:cNvPr id="17" name="Shape 117">
            <a:extLst>
              <a:ext uri="{FF2B5EF4-FFF2-40B4-BE49-F238E27FC236}">
                <a16:creationId xmlns:a16="http://schemas.microsoft.com/office/drawing/2014/main" id="{47FEB97E-165D-DBFF-414D-4E4D94D33482}"/>
              </a:ext>
            </a:extLst>
          </p:cNvPr>
          <p:cNvSpPr txBox="1">
            <a:spLocks/>
          </p:cNvSpPr>
          <p:nvPr/>
        </p:nvSpPr>
        <p:spPr>
          <a:xfrm>
            <a:off x="4748100" y="2807119"/>
            <a:ext cx="6532476" cy="141112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lnSpc>
                <a:spcPct val="110000"/>
              </a:lnSpc>
              <a:defRPr sz="3312">
                <a:solidFill>
                  <a:srgbClr val="FFFFFF"/>
                </a:solidFill>
                <a:latin typeface="Microsoft YaHei"/>
                <a:ea typeface="Microsoft YaHei"/>
                <a:cs typeface="Microsoft YaHei"/>
                <a:sym typeface="Microsoft YaHei"/>
              </a:defRPr>
            </a:pPr>
            <a:r>
              <a:rPr lang="en-US" altLang="zh-CN" sz="4000" b="1" dirty="0">
                <a:solidFill>
                  <a:schemeClr val="bg1"/>
                </a:solidFill>
              </a:rPr>
              <a:t>AI</a:t>
            </a:r>
            <a:r>
              <a:rPr lang="zh-CN" altLang="en-US" sz="4000" b="1" dirty="0">
                <a:solidFill>
                  <a:schemeClr val="bg1"/>
                </a:solidFill>
              </a:rPr>
              <a:t> </a:t>
            </a:r>
            <a:r>
              <a:rPr lang="en-US" altLang="zh-CN" sz="4000" b="1" dirty="0">
                <a:solidFill>
                  <a:schemeClr val="bg1"/>
                </a:solidFill>
              </a:rPr>
              <a:t>Fairness</a:t>
            </a:r>
            <a:r>
              <a:rPr lang="zh-CN" altLang="en-US" sz="4000" b="1" dirty="0">
                <a:solidFill>
                  <a:schemeClr val="bg1"/>
                </a:solidFill>
              </a:rPr>
              <a:t> </a:t>
            </a:r>
            <a:r>
              <a:rPr lang="en-US" altLang="zh-CN" sz="4000" b="1" dirty="0">
                <a:solidFill>
                  <a:schemeClr val="bg1"/>
                </a:solidFill>
              </a:rPr>
              <a:t>and</a:t>
            </a:r>
            <a:r>
              <a:rPr lang="zh-CN" altLang="en-US" sz="4000" b="1" dirty="0">
                <a:solidFill>
                  <a:schemeClr val="bg1"/>
                </a:solidFill>
              </a:rPr>
              <a:t> </a:t>
            </a:r>
            <a:r>
              <a:rPr lang="en-US" altLang="zh-CN" sz="4000" b="1" dirty="0">
                <a:solidFill>
                  <a:schemeClr val="bg1"/>
                </a:solidFill>
              </a:rPr>
              <a:t>Ethics</a:t>
            </a:r>
            <a:endParaRPr lang="ja-JP" altLang="en-US" sz="3600" b="1" dirty="0">
              <a:solidFill>
                <a:srgbClr val="FFFFFF"/>
              </a:solidFill>
              <a:latin typeface="Microsoft YaHei"/>
              <a:ea typeface="Microsoft YaHei"/>
              <a:cs typeface="Microsoft YaHei"/>
              <a:sym typeface="Microsoft YaHei"/>
            </a:endParaRPr>
          </a:p>
        </p:txBody>
      </p:sp>
      <p:sp>
        <p:nvSpPr>
          <p:cNvPr id="18" name="文本框 17">
            <a:extLst>
              <a:ext uri="{FF2B5EF4-FFF2-40B4-BE49-F238E27FC236}">
                <a16:creationId xmlns:a16="http://schemas.microsoft.com/office/drawing/2014/main" id="{FDB5C26E-DBC8-66CB-103F-2BFE414665BA}"/>
              </a:ext>
            </a:extLst>
          </p:cNvPr>
          <p:cNvSpPr txBox="1"/>
          <p:nvPr/>
        </p:nvSpPr>
        <p:spPr>
          <a:xfrm>
            <a:off x="551384" y="4564517"/>
            <a:ext cx="3121623" cy="738664"/>
          </a:xfrm>
          <a:prstGeom prst="rect">
            <a:avLst/>
          </a:prstGeom>
          <a:noFill/>
        </p:spPr>
        <p:txBody>
          <a:bodyPr wrap="square" rtlCol="0">
            <a:spAutoFit/>
          </a:bodyPr>
          <a:lstStyle/>
          <a:p>
            <a:r>
              <a:rPr lang="en-AU" altLang="zh-CN" sz="1400" b="0" i="1" dirty="0">
                <a:effectLst/>
                <a:latin typeface="Arial" panose="020B0604020202020204" pitchFamily="34" charset="0"/>
                <a:cs typeface="Arial" panose="020B0604020202020204" pitchFamily="34" charset="0"/>
              </a:rPr>
              <a:t>https://</a:t>
            </a:r>
            <a:r>
              <a:rPr lang="en-AU" altLang="zh-CN" sz="1400" b="0" i="1" dirty="0" err="1">
                <a:effectLst/>
                <a:latin typeface="Arial" panose="020B0604020202020204" pitchFamily="34" charset="0"/>
                <a:cs typeface="Arial" panose="020B0604020202020204" pitchFamily="34" charset="0"/>
              </a:rPr>
              <a:t>www.aclunc.org</a:t>
            </a:r>
            <a:r>
              <a:rPr lang="en-AU" altLang="zh-CN" sz="1400" b="0" i="1" dirty="0">
                <a:effectLst/>
                <a:latin typeface="Arial" panose="020B0604020202020204" pitchFamily="34" charset="0"/>
                <a:cs typeface="Arial" panose="020B0604020202020204" pitchFamily="34" charset="0"/>
              </a:rPr>
              <a:t>/blog/amazon-s-face-recognition-falsely-matched-28-members-congress-mugshots</a:t>
            </a:r>
            <a:r>
              <a:rPr lang="zh-CN" altLang="en-US" sz="1400" b="0" i="1" dirty="0">
                <a:effectLst/>
                <a:latin typeface="Arial" panose="020B0604020202020204" pitchFamily="34" charset="0"/>
                <a:cs typeface="Arial" panose="020B0604020202020204" pitchFamily="34" charset="0"/>
              </a:rPr>
              <a:t> </a:t>
            </a:r>
            <a:endParaRPr lang="en-AU" altLang="zh-CN" sz="1400" b="0" i="0" dirty="0">
              <a:effectLst/>
              <a:latin typeface="Arial" panose="020B0604020202020204" pitchFamily="34" charset="0"/>
              <a:cs typeface="Arial" panose="020B0604020202020204" pitchFamily="34" charset="0"/>
            </a:endParaRPr>
          </a:p>
        </p:txBody>
      </p:sp>
      <p:pic>
        <p:nvPicPr>
          <p:cNvPr id="19" name="Picture 2" descr="Amazon Rekognition False Matches of 28 member of Congress">
            <a:extLst>
              <a:ext uri="{FF2B5EF4-FFF2-40B4-BE49-F238E27FC236}">
                <a16:creationId xmlns:a16="http://schemas.microsoft.com/office/drawing/2014/main" id="{AB5D3475-3922-7FB9-D3DA-CAB6DA509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2612213"/>
            <a:ext cx="2736304" cy="188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93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Current</a:t>
            </a:r>
            <a:r>
              <a:rPr lang="zh-CN" altLang="en-US" sz="3200" dirty="0"/>
              <a:t> </a:t>
            </a:r>
            <a:r>
              <a:rPr lang="en-US" altLang="zh-CN" sz="3200" dirty="0"/>
              <a:t>AI</a:t>
            </a:r>
            <a:r>
              <a:rPr lang="zh-CN" altLang="en-US" sz="3200" dirty="0"/>
              <a:t> </a:t>
            </a:r>
            <a:r>
              <a:rPr lang="en-US" altLang="zh-CN" sz="3200" dirty="0"/>
              <a:t>Models</a:t>
            </a:r>
            <a:endParaRPr lang="en-US" sz="3200" dirty="0"/>
          </a:p>
        </p:txBody>
      </p:sp>
      <p:sp>
        <p:nvSpPr>
          <p:cNvPr id="12" name="文本框 11">
            <a:extLst>
              <a:ext uri="{FF2B5EF4-FFF2-40B4-BE49-F238E27FC236}">
                <a16:creationId xmlns:a16="http://schemas.microsoft.com/office/drawing/2014/main" id="{54AFFC65-B557-6DF5-B764-73D65E009452}"/>
              </a:ext>
            </a:extLst>
          </p:cNvPr>
          <p:cNvSpPr txBox="1"/>
          <p:nvPr/>
        </p:nvSpPr>
        <p:spPr>
          <a:xfrm>
            <a:off x="651093" y="5909875"/>
            <a:ext cx="10889813" cy="307777"/>
          </a:xfrm>
          <a:prstGeom prst="rect">
            <a:avLst/>
          </a:prstGeom>
          <a:noFill/>
        </p:spPr>
        <p:txBody>
          <a:bodyPr wrap="square" rtlCol="0">
            <a:spAutoFit/>
          </a:bodyPr>
          <a:lstStyle/>
          <a:p>
            <a:r>
              <a:rPr kumimoji="1" lang="en-US" altLang="zh-CN" sz="1400" dirty="0">
                <a:solidFill>
                  <a:schemeClr val="bg1">
                    <a:lumMod val="50000"/>
                  </a:schemeClr>
                </a:solidFill>
                <a:hlinkClick r:id="rId2"/>
              </a:rPr>
              <a:t>https://www.brookings.edu/research/enrollment-algorithms-are-contributing-to-the-crises-of-higher-education</a:t>
            </a:r>
            <a:r>
              <a:rPr kumimoji="1" lang="zh-CN" altLang="en-US" sz="1400" dirty="0">
                <a:solidFill>
                  <a:schemeClr val="bg1">
                    <a:lumMod val="50000"/>
                  </a:schemeClr>
                </a:solidFill>
              </a:rPr>
              <a:t> </a:t>
            </a:r>
            <a:endParaRPr kumimoji="1" lang="en-US" altLang="zh-CN" sz="1400" dirty="0">
              <a:solidFill>
                <a:schemeClr val="bg1">
                  <a:lumMod val="50000"/>
                </a:schemeClr>
              </a:solidFill>
            </a:endParaRPr>
          </a:p>
        </p:txBody>
      </p:sp>
      <p:sp>
        <p:nvSpPr>
          <p:cNvPr id="13" name="Rectangle 19">
            <a:extLst>
              <a:ext uri="{FF2B5EF4-FFF2-40B4-BE49-F238E27FC236}">
                <a16:creationId xmlns:a16="http://schemas.microsoft.com/office/drawing/2014/main" id="{E708E5C3-997C-B004-8FBA-525FDEEC4672}"/>
              </a:ext>
            </a:extLst>
          </p:cNvPr>
          <p:cNvSpPr/>
          <p:nvPr/>
        </p:nvSpPr>
        <p:spPr>
          <a:xfrm>
            <a:off x="2423592" y="4048776"/>
            <a:ext cx="2707169" cy="584775"/>
          </a:xfrm>
          <a:prstGeom prst="rect">
            <a:avLst/>
          </a:prstGeom>
        </p:spPr>
        <p:txBody>
          <a:bodyPr wrap="square">
            <a:spAutoFit/>
          </a:bodyPr>
          <a:lstStyle/>
          <a:p>
            <a:pPr algn="ctr"/>
            <a:r>
              <a:rPr lang="zh-CN" altLang="en-US" sz="1600" b="1" dirty="0">
                <a:solidFill>
                  <a:srgbClr val="FF0000"/>
                </a:solidFill>
                <a:latin typeface="Microsoft YaHei" panose="020B0503020204020204" pitchFamily="34" charset="-122"/>
                <a:ea typeface="Microsoft YaHei" panose="020B0503020204020204" pitchFamily="34" charset="-122"/>
              </a:rPr>
              <a:t>眼睛太小</a:t>
            </a:r>
            <a:r>
              <a:rPr lang="zh-CN" altLang="en-US" sz="1600" dirty="0">
                <a:solidFill>
                  <a:srgbClr val="191919"/>
                </a:solidFill>
                <a:latin typeface="Microsoft YaHei" panose="020B0503020204020204" pitchFamily="34" charset="-122"/>
                <a:ea typeface="Microsoft YaHei" panose="020B0503020204020204" pitchFamily="34" charset="-122"/>
              </a:rPr>
              <a:t>被辅助驾驶系统识别为</a:t>
            </a:r>
            <a:r>
              <a:rPr lang="zh-CN" altLang="en-US" sz="1600" b="1" dirty="0">
                <a:solidFill>
                  <a:srgbClr val="FF0000"/>
                </a:solidFill>
                <a:latin typeface="Microsoft YaHei" panose="020B0503020204020204" pitchFamily="34" charset="-122"/>
                <a:ea typeface="Microsoft YaHei" panose="020B0503020204020204" pitchFamily="34" charset="-122"/>
              </a:rPr>
              <a:t>“开车睡觉”</a:t>
            </a:r>
          </a:p>
        </p:txBody>
      </p:sp>
      <p:pic>
        <p:nvPicPr>
          <p:cNvPr id="14" name="图片 13">
            <a:extLst>
              <a:ext uri="{FF2B5EF4-FFF2-40B4-BE49-F238E27FC236}">
                <a16:creationId xmlns:a16="http://schemas.microsoft.com/office/drawing/2014/main" id="{90D8DF7C-D592-5B11-34BC-BFC90943E9FB}"/>
              </a:ext>
            </a:extLst>
          </p:cNvPr>
          <p:cNvPicPr>
            <a:picLocks noChangeAspect="1"/>
          </p:cNvPicPr>
          <p:nvPr/>
        </p:nvPicPr>
        <p:blipFill>
          <a:blip r:embed="rId3"/>
          <a:stretch>
            <a:fillRect/>
          </a:stretch>
        </p:blipFill>
        <p:spPr>
          <a:xfrm>
            <a:off x="3086821" y="1700808"/>
            <a:ext cx="1380710" cy="1859569"/>
          </a:xfrm>
          <a:prstGeom prst="rect">
            <a:avLst/>
          </a:prstGeom>
        </p:spPr>
      </p:pic>
      <p:pic>
        <p:nvPicPr>
          <p:cNvPr id="13314" name="Picture 2">
            <a:extLst>
              <a:ext uri="{FF2B5EF4-FFF2-40B4-BE49-F238E27FC236}">
                <a16:creationId xmlns:a16="http://schemas.microsoft.com/office/drawing/2014/main" id="{265A0E41-40A5-11AB-EF95-E43FEDDC9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016" y="994420"/>
            <a:ext cx="2789623" cy="486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45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Medical</a:t>
            </a:r>
            <a:r>
              <a:rPr lang="zh-CN" altLang="en-US" sz="3200" dirty="0"/>
              <a:t> </a:t>
            </a:r>
            <a:r>
              <a:rPr lang="en-US" altLang="zh-CN" sz="3200" dirty="0"/>
              <a:t>Models</a:t>
            </a:r>
            <a:endParaRPr lang="en-US" sz="3200" dirty="0"/>
          </a:p>
        </p:txBody>
      </p:sp>
      <p:sp>
        <p:nvSpPr>
          <p:cNvPr id="12" name="文本框 11">
            <a:extLst>
              <a:ext uri="{FF2B5EF4-FFF2-40B4-BE49-F238E27FC236}">
                <a16:creationId xmlns:a16="http://schemas.microsoft.com/office/drawing/2014/main" id="{54AFFC65-B557-6DF5-B764-73D65E009452}"/>
              </a:ext>
            </a:extLst>
          </p:cNvPr>
          <p:cNvSpPr txBox="1"/>
          <p:nvPr/>
        </p:nvSpPr>
        <p:spPr>
          <a:xfrm>
            <a:off x="459140" y="6309320"/>
            <a:ext cx="10889813" cy="307777"/>
          </a:xfrm>
          <a:prstGeom prst="rect">
            <a:avLst/>
          </a:prstGeom>
          <a:noFill/>
        </p:spPr>
        <p:txBody>
          <a:bodyPr wrap="square" rtlCol="0">
            <a:spAutoFit/>
          </a:bodyPr>
          <a:lstStyle/>
          <a:p>
            <a:pPr algn="l"/>
            <a:r>
              <a:rPr lang="en" altLang="zh-CN" sz="1400" i="0" dirty="0">
                <a:effectLst/>
                <a:latin typeface="Arial" panose="020B0604020202020204" pitchFamily="34" charset="0"/>
                <a:cs typeface="Arial" panose="020B0604020202020204" pitchFamily="34" charset="0"/>
              </a:rPr>
              <a:t>Gender imbalance in medical imaging datasets produces biased classifiers for computer-aided diagnosis</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PANS,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2020</a:t>
            </a:r>
            <a:endParaRPr lang="en" altLang="zh-CN" sz="1400" i="0" dirty="0">
              <a:effectLst/>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F64E8FEF-79A5-8CE9-3424-44BD8E37A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061" y="2067701"/>
            <a:ext cx="7447878" cy="392759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5FD1E8A-E2B2-6D94-3969-EB80596039BC}"/>
              </a:ext>
            </a:extLst>
          </p:cNvPr>
          <p:cNvSpPr txBox="1"/>
          <p:nvPr/>
        </p:nvSpPr>
        <p:spPr>
          <a:xfrm>
            <a:off x="2507517" y="1251598"/>
            <a:ext cx="71769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Imbalanced</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training</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data</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leads</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to</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biased</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performance</a:t>
            </a:r>
            <a:endParaRPr kumimoji="1" lang="zh-CN" altLang="en-US" sz="2000" b="1"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BC6BB697-A5F1-7C2B-23E2-2C0887024B8E}"/>
              </a:ext>
            </a:extLst>
          </p:cNvPr>
          <p:cNvSpPr txBox="1"/>
          <p:nvPr/>
        </p:nvSpPr>
        <p:spPr>
          <a:xfrm>
            <a:off x="5605014" y="3313323"/>
            <a:ext cx="2023631" cy="338554"/>
          </a:xfrm>
          <a:prstGeom prst="rect">
            <a:avLst/>
          </a:prstGeom>
          <a:noFill/>
        </p:spPr>
        <p:txBody>
          <a:bodyPr wrap="none" rtlCol="0">
            <a:spAutoFit/>
          </a:bodyPr>
          <a:lstStyle/>
          <a:p>
            <a:r>
              <a:rPr kumimoji="1" lang="en-US" altLang="zh-CN" sz="1600" b="1" dirty="0">
                <a:solidFill>
                  <a:srgbClr val="FF0000"/>
                </a:solidFill>
              </a:rPr>
              <a:t>Training</a:t>
            </a:r>
            <a:r>
              <a:rPr kumimoji="1" lang="zh-CN" altLang="en-US" sz="1600" b="1" dirty="0">
                <a:solidFill>
                  <a:srgbClr val="FF0000"/>
                </a:solidFill>
              </a:rPr>
              <a:t> </a:t>
            </a:r>
            <a:r>
              <a:rPr kumimoji="1" lang="en-US" altLang="zh-CN" sz="1600" b="1" dirty="0">
                <a:solidFill>
                  <a:srgbClr val="FF0000"/>
                </a:solidFill>
              </a:rPr>
              <a:t>on</a:t>
            </a:r>
            <a:r>
              <a:rPr kumimoji="1" lang="zh-CN" altLang="en-US" sz="1600" b="1" dirty="0">
                <a:solidFill>
                  <a:srgbClr val="FF0000"/>
                </a:solidFill>
              </a:rPr>
              <a:t> </a:t>
            </a:r>
            <a:r>
              <a:rPr kumimoji="1" lang="en-US" altLang="zh-CN" sz="1600" b="1" dirty="0">
                <a:solidFill>
                  <a:srgbClr val="FF0000"/>
                </a:solidFill>
              </a:rPr>
              <a:t>male</a:t>
            </a:r>
            <a:r>
              <a:rPr kumimoji="1" lang="zh-CN" altLang="en-US" sz="1600" b="1" dirty="0">
                <a:solidFill>
                  <a:srgbClr val="FF0000"/>
                </a:solidFill>
              </a:rPr>
              <a:t> </a:t>
            </a:r>
            <a:r>
              <a:rPr kumimoji="1" lang="en-US" altLang="zh-CN" sz="1600" b="1" dirty="0">
                <a:solidFill>
                  <a:srgbClr val="FF0000"/>
                </a:solidFill>
              </a:rPr>
              <a:t>data</a:t>
            </a:r>
            <a:endParaRPr kumimoji="1" lang="zh-CN" altLang="en-US" sz="1600" b="1" dirty="0">
              <a:solidFill>
                <a:srgbClr val="FF0000"/>
              </a:solidFill>
            </a:endParaRPr>
          </a:p>
        </p:txBody>
      </p:sp>
      <p:sp>
        <p:nvSpPr>
          <p:cNvPr id="5" name="文本框 4">
            <a:extLst>
              <a:ext uri="{FF2B5EF4-FFF2-40B4-BE49-F238E27FC236}">
                <a16:creationId xmlns:a16="http://schemas.microsoft.com/office/drawing/2014/main" id="{662E304E-261C-746C-1300-BB31A5848925}"/>
              </a:ext>
            </a:extLst>
          </p:cNvPr>
          <p:cNvSpPr txBox="1"/>
          <p:nvPr/>
        </p:nvSpPr>
        <p:spPr>
          <a:xfrm>
            <a:off x="5624850" y="5247227"/>
            <a:ext cx="2188356" cy="338554"/>
          </a:xfrm>
          <a:prstGeom prst="rect">
            <a:avLst/>
          </a:prstGeom>
          <a:noFill/>
        </p:spPr>
        <p:txBody>
          <a:bodyPr wrap="none" rtlCol="0">
            <a:spAutoFit/>
          </a:bodyPr>
          <a:lstStyle/>
          <a:p>
            <a:r>
              <a:rPr kumimoji="1" lang="en-US" altLang="zh-CN" sz="1600" b="1" dirty="0">
                <a:solidFill>
                  <a:srgbClr val="FF0000"/>
                </a:solidFill>
              </a:rPr>
              <a:t>Training</a:t>
            </a:r>
            <a:r>
              <a:rPr kumimoji="1" lang="zh-CN" altLang="en-US" sz="1600" b="1" dirty="0">
                <a:solidFill>
                  <a:srgbClr val="FF0000"/>
                </a:solidFill>
              </a:rPr>
              <a:t> </a:t>
            </a:r>
            <a:r>
              <a:rPr kumimoji="1" lang="en-US" altLang="zh-CN" sz="1600" b="1" dirty="0">
                <a:solidFill>
                  <a:srgbClr val="FF0000"/>
                </a:solidFill>
              </a:rPr>
              <a:t>on</a:t>
            </a:r>
            <a:r>
              <a:rPr kumimoji="1" lang="zh-CN" altLang="en-US" sz="1600" b="1" dirty="0">
                <a:solidFill>
                  <a:srgbClr val="FF0000"/>
                </a:solidFill>
              </a:rPr>
              <a:t> </a:t>
            </a:r>
            <a:r>
              <a:rPr kumimoji="1" lang="en-US" altLang="zh-CN" sz="1600" b="1" dirty="0">
                <a:solidFill>
                  <a:srgbClr val="FF0000"/>
                </a:solidFill>
              </a:rPr>
              <a:t>female</a:t>
            </a:r>
            <a:r>
              <a:rPr kumimoji="1" lang="zh-CN" altLang="en-US" sz="1600" b="1" dirty="0">
                <a:solidFill>
                  <a:srgbClr val="FF0000"/>
                </a:solidFill>
              </a:rPr>
              <a:t> </a:t>
            </a:r>
            <a:r>
              <a:rPr kumimoji="1" lang="en-US" altLang="zh-CN" sz="1600" b="1" dirty="0">
                <a:solidFill>
                  <a:srgbClr val="FF0000"/>
                </a:solidFill>
              </a:rPr>
              <a:t>data</a:t>
            </a:r>
            <a:endParaRPr kumimoji="1" lang="zh-CN" altLang="en-US" sz="1600" b="1" dirty="0">
              <a:solidFill>
                <a:srgbClr val="FF0000"/>
              </a:solidFill>
            </a:endParaRPr>
          </a:p>
        </p:txBody>
      </p:sp>
    </p:spTree>
    <p:extLst>
      <p:ext uri="{BB962C8B-B14F-4D97-AF65-F5344CB8AC3E}">
        <p14:creationId xmlns:p14="http://schemas.microsoft.com/office/powerpoint/2010/main" val="221901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Medical</a:t>
            </a:r>
            <a:r>
              <a:rPr lang="zh-CN" altLang="en-US" sz="3200" dirty="0"/>
              <a:t> </a:t>
            </a:r>
            <a:r>
              <a:rPr lang="en-US" altLang="zh-CN" sz="3200" dirty="0"/>
              <a:t>Models</a:t>
            </a:r>
            <a:endParaRPr lang="en-US" sz="3200" dirty="0"/>
          </a:p>
        </p:txBody>
      </p:sp>
      <p:sp>
        <p:nvSpPr>
          <p:cNvPr id="12" name="文本框 11">
            <a:extLst>
              <a:ext uri="{FF2B5EF4-FFF2-40B4-BE49-F238E27FC236}">
                <a16:creationId xmlns:a16="http://schemas.microsoft.com/office/drawing/2014/main" id="{54AFFC65-B557-6DF5-B764-73D65E009452}"/>
              </a:ext>
            </a:extLst>
          </p:cNvPr>
          <p:cNvSpPr txBox="1"/>
          <p:nvPr/>
        </p:nvSpPr>
        <p:spPr>
          <a:xfrm>
            <a:off x="451710" y="6093296"/>
            <a:ext cx="10889813" cy="523220"/>
          </a:xfrm>
          <a:prstGeom prst="rect">
            <a:avLst/>
          </a:prstGeom>
          <a:noFill/>
        </p:spPr>
        <p:txBody>
          <a:bodyPr wrap="square" rtlCol="0">
            <a:spAutoFit/>
          </a:bodyPr>
          <a:lstStyle/>
          <a:p>
            <a:pPr algn="l"/>
            <a:r>
              <a:rPr lang="en" altLang="zh-CN" sz="1400" b="0" i="0" dirty="0">
                <a:effectLst/>
                <a:latin typeface="Arial" panose="020B0604020202020204" pitchFamily="34" charset="0"/>
              </a:rPr>
              <a:t>Seyyed-Kalantari, </a:t>
            </a:r>
            <a:r>
              <a:rPr lang="en" altLang="zh-CN" sz="1400" b="0" i="0" dirty="0" err="1">
                <a:effectLst/>
                <a:latin typeface="Arial" panose="020B0604020202020204" pitchFamily="34" charset="0"/>
              </a:rPr>
              <a:t>Laleh</a:t>
            </a:r>
            <a:r>
              <a:rPr lang="en" altLang="zh-CN" sz="1400" b="0" i="0" dirty="0">
                <a:effectLst/>
                <a:latin typeface="Arial" panose="020B0604020202020204" pitchFamily="34" charset="0"/>
              </a:rPr>
              <a:t>, et al. "Underdiagnosis bias of artificial intelligence algorithms applied to chest radiographs in under-served patient populations." </a:t>
            </a:r>
            <a:r>
              <a:rPr lang="en" altLang="zh-CN" sz="1400" b="0" i="1" dirty="0">
                <a:effectLst/>
                <a:latin typeface="Arial" panose="020B0604020202020204" pitchFamily="34" charset="0"/>
              </a:rPr>
              <a:t>Nature medicine</a:t>
            </a:r>
            <a:r>
              <a:rPr lang="en" altLang="zh-CN" sz="1400" b="0" i="0" dirty="0">
                <a:effectLst/>
                <a:latin typeface="Arial" panose="020B0604020202020204" pitchFamily="34" charset="0"/>
              </a:rPr>
              <a:t> 27.12 (2021): 2176-2182.</a:t>
            </a:r>
            <a:endParaRPr lang="en" altLang="zh-CN" sz="1400" i="0" dirty="0">
              <a:effectLst/>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D5FD1E8A-E2B2-6D94-3969-EB80596039BC}"/>
              </a:ext>
            </a:extLst>
          </p:cNvPr>
          <p:cNvSpPr txBox="1"/>
          <p:nvPr/>
        </p:nvSpPr>
        <p:spPr>
          <a:xfrm>
            <a:off x="1729484" y="1311151"/>
            <a:ext cx="8852039" cy="461665"/>
          </a:xfrm>
          <a:prstGeom prst="rect">
            <a:avLst/>
          </a:prstGeom>
          <a:noFill/>
        </p:spPr>
        <p:txBody>
          <a:bodyPr wrap="none" rtlCol="0">
            <a:spAutoFit/>
          </a:bodyPr>
          <a:lstStyle/>
          <a:p>
            <a:r>
              <a:rPr lang="en-US" altLang="zh-CN" sz="2400" b="1" dirty="0">
                <a:solidFill>
                  <a:srgbClr val="222222"/>
                </a:solidFill>
                <a:latin typeface="Microsoft YaHei" panose="020B0503020204020204" pitchFamily="34" charset="-122"/>
                <a:ea typeface="Microsoft YaHei" panose="020B0503020204020204" pitchFamily="34" charset="-122"/>
              </a:rPr>
              <a:t>U</a:t>
            </a:r>
            <a:r>
              <a:rPr lang="en" altLang="zh-CN" sz="2400" b="1" i="0" dirty="0" err="1">
                <a:solidFill>
                  <a:srgbClr val="222222"/>
                </a:solidFill>
                <a:effectLst/>
                <a:latin typeface="Microsoft YaHei" panose="020B0503020204020204" pitchFamily="34" charset="-122"/>
                <a:ea typeface="Microsoft YaHei" panose="020B0503020204020204" pitchFamily="34" charset="-122"/>
              </a:rPr>
              <a:t>nder</a:t>
            </a:r>
            <a:r>
              <a:rPr lang="en-US" altLang="zh-CN" sz="2400" b="1" i="0" dirty="0">
                <a:solidFill>
                  <a:srgbClr val="222222"/>
                </a:solidFill>
                <a:effectLst/>
                <a:latin typeface="Microsoft YaHei" panose="020B0503020204020204" pitchFamily="34" charset="-122"/>
                <a:ea typeface="Microsoft YaHei" panose="020B0503020204020204" pitchFamily="34" charset="-122"/>
              </a:rPr>
              <a:t>-</a:t>
            </a:r>
            <a:r>
              <a:rPr lang="en" altLang="zh-CN" sz="2400" b="1" i="0" dirty="0">
                <a:solidFill>
                  <a:srgbClr val="222222"/>
                </a:solidFill>
                <a:effectLst/>
                <a:latin typeface="Microsoft YaHei" panose="020B0503020204020204" pitchFamily="34" charset="-122"/>
                <a:ea typeface="Microsoft YaHei" panose="020B0503020204020204" pitchFamily="34" charset="-122"/>
              </a:rPr>
              <a:t>diagnose</a:t>
            </a:r>
            <a:r>
              <a:rPr lang="en-US" altLang="zh-CN" sz="2400" b="1" dirty="0">
                <a:solidFill>
                  <a:srgbClr val="222222"/>
                </a:solidFill>
                <a:latin typeface="Microsoft YaHei" panose="020B0503020204020204" pitchFamily="34" charset="-122"/>
                <a:ea typeface="Microsoft YaHei" panose="020B0503020204020204" pitchFamily="34" charset="-122"/>
              </a:rPr>
              <a:t>s</a:t>
            </a:r>
            <a:r>
              <a:rPr lang="zh-CN" altLang="en-US" sz="2400" b="1" dirty="0">
                <a:solidFill>
                  <a:srgbClr val="222222"/>
                </a:solidFill>
                <a:latin typeface="Microsoft YaHei" panose="020B0503020204020204" pitchFamily="34" charset="-122"/>
                <a:ea typeface="Microsoft YaHei" panose="020B0503020204020204" pitchFamily="34" charset="-122"/>
              </a:rPr>
              <a:t> </a:t>
            </a:r>
            <a:r>
              <a:rPr lang="en-US" altLang="zh-CN" sz="2400" b="1" dirty="0">
                <a:solidFill>
                  <a:srgbClr val="222222"/>
                </a:solidFill>
                <a:latin typeface="Microsoft YaHei" panose="020B0503020204020204" pitchFamily="34" charset="-122"/>
                <a:ea typeface="Microsoft YaHei" panose="020B0503020204020204" pitchFamily="34" charset="-122"/>
              </a:rPr>
              <a:t>for</a:t>
            </a:r>
            <a:r>
              <a:rPr lang="zh-CN" altLang="en-US" sz="2400" b="1" dirty="0">
                <a:solidFill>
                  <a:srgbClr val="222222"/>
                </a:solidFill>
                <a:latin typeface="Microsoft YaHei" panose="020B0503020204020204" pitchFamily="34" charset="-122"/>
                <a:ea typeface="Microsoft YaHei" panose="020B0503020204020204" pitchFamily="34" charset="-122"/>
              </a:rPr>
              <a:t> </a:t>
            </a:r>
            <a:r>
              <a:rPr lang="en" altLang="zh-CN" sz="2400" b="1" i="0" dirty="0">
                <a:solidFill>
                  <a:srgbClr val="222222"/>
                </a:solidFill>
                <a:effectLst/>
                <a:latin typeface="Microsoft YaHei" panose="020B0503020204020204" pitchFamily="34" charset="-122"/>
                <a:ea typeface="Microsoft YaHei" panose="020B0503020204020204" pitchFamily="34" charset="-122"/>
              </a:rPr>
              <a:t>under-</a:t>
            </a:r>
            <a:r>
              <a:rPr lang="en-US" altLang="zh-CN" sz="2400" b="1" dirty="0">
                <a:solidFill>
                  <a:srgbClr val="222222"/>
                </a:solidFill>
                <a:latin typeface="Microsoft YaHei" panose="020B0503020204020204" pitchFamily="34" charset="-122"/>
                <a:ea typeface="Microsoft YaHei" panose="020B0503020204020204" pitchFamily="34" charset="-122"/>
              </a:rPr>
              <a:t>represented</a:t>
            </a:r>
            <a:r>
              <a:rPr lang="zh-CN" altLang="en-US" sz="2400" b="1" dirty="0">
                <a:solidFill>
                  <a:srgbClr val="222222"/>
                </a:solidFill>
                <a:latin typeface="Microsoft YaHei" panose="020B0503020204020204" pitchFamily="34" charset="-122"/>
                <a:ea typeface="Microsoft YaHei" panose="020B0503020204020204" pitchFamily="34" charset="-122"/>
              </a:rPr>
              <a:t> </a:t>
            </a:r>
            <a:r>
              <a:rPr lang="en-US" altLang="zh-CN" sz="2400" b="1" dirty="0">
                <a:solidFill>
                  <a:srgbClr val="222222"/>
                </a:solidFill>
                <a:latin typeface="Microsoft YaHei" panose="020B0503020204020204" pitchFamily="34" charset="-122"/>
                <a:ea typeface="Microsoft YaHei" panose="020B0503020204020204" pitchFamily="34" charset="-122"/>
              </a:rPr>
              <a:t>subpopulations</a:t>
            </a:r>
            <a:endParaRPr kumimoji="1" lang="zh-CN" altLang="en-US" sz="2400" b="1"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DEDB3586-FECE-6EE1-693D-AC8460EF9F7B}"/>
              </a:ext>
            </a:extLst>
          </p:cNvPr>
          <p:cNvPicPr>
            <a:picLocks noChangeAspect="1"/>
          </p:cNvPicPr>
          <p:nvPr/>
        </p:nvPicPr>
        <p:blipFill>
          <a:blip r:embed="rId2"/>
          <a:stretch>
            <a:fillRect/>
          </a:stretch>
        </p:blipFill>
        <p:spPr>
          <a:xfrm>
            <a:off x="772840" y="2348483"/>
            <a:ext cx="10646320" cy="3288697"/>
          </a:xfrm>
          <a:prstGeom prst="rect">
            <a:avLst/>
          </a:prstGeom>
        </p:spPr>
      </p:pic>
    </p:spTree>
    <p:extLst>
      <p:ext uri="{BB962C8B-B14F-4D97-AF65-F5344CB8AC3E}">
        <p14:creationId xmlns:p14="http://schemas.microsoft.com/office/powerpoint/2010/main" val="43440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Medical</a:t>
            </a:r>
            <a:r>
              <a:rPr lang="zh-CN" altLang="en-US" sz="3200" dirty="0"/>
              <a:t> </a:t>
            </a:r>
            <a:r>
              <a:rPr lang="en-US" altLang="zh-CN" sz="3200" dirty="0"/>
              <a:t>Models</a:t>
            </a:r>
            <a:endParaRPr lang="en-US" sz="3200" dirty="0"/>
          </a:p>
        </p:txBody>
      </p:sp>
      <p:sp>
        <p:nvSpPr>
          <p:cNvPr id="12" name="文本框 11">
            <a:extLst>
              <a:ext uri="{FF2B5EF4-FFF2-40B4-BE49-F238E27FC236}">
                <a16:creationId xmlns:a16="http://schemas.microsoft.com/office/drawing/2014/main" id="{54AFFC65-B557-6DF5-B764-73D65E009452}"/>
              </a:ext>
            </a:extLst>
          </p:cNvPr>
          <p:cNvSpPr txBox="1"/>
          <p:nvPr/>
        </p:nvSpPr>
        <p:spPr>
          <a:xfrm>
            <a:off x="451710" y="6093296"/>
            <a:ext cx="10889813" cy="523220"/>
          </a:xfrm>
          <a:prstGeom prst="rect">
            <a:avLst/>
          </a:prstGeom>
          <a:noFill/>
        </p:spPr>
        <p:txBody>
          <a:bodyPr wrap="square" rtlCol="0">
            <a:spAutoFit/>
          </a:bodyPr>
          <a:lstStyle/>
          <a:p>
            <a:pPr algn="l"/>
            <a:r>
              <a:rPr lang="en" altLang="zh-CN" sz="1400" b="0" i="0" dirty="0" err="1">
                <a:effectLst/>
                <a:latin typeface="Arial" panose="020B0604020202020204" pitchFamily="34" charset="0"/>
              </a:rPr>
              <a:t>Adleberg</a:t>
            </a:r>
            <a:r>
              <a:rPr lang="en" altLang="zh-CN" sz="1400" b="0" i="0" dirty="0">
                <a:effectLst/>
                <a:latin typeface="Arial" panose="020B0604020202020204" pitchFamily="34" charset="0"/>
              </a:rPr>
              <a:t>, Jason, et al. "Predicting patient demographics from chest radiographs with deep learning." </a:t>
            </a:r>
            <a:r>
              <a:rPr lang="en" altLang="zh-CN" sz="1400" b="0" i="1" dirty="0">
                <a:effectLst/>
                <a:latin typeface="Arial" panose="020B0604020202020204" pitchFamily="34" charset="0"/>
              </a:rPr>
              <a:t>Journal of the American College of Radiology</a:t>
            </a:r>
            <a:r>
              <a:rPr lang="en" altLang="zh-CN" sz="1400" b="0" i="0" dirty="0">
                <a:effectLst/>
                <a:latin typeface="Arial" panose="020B0604020202020204" pitchFamily="34" charset="0"/>
              </a:rPr>
              <a:t> 19.10 (2022): 1151-1161.</a:t>
            </a:r>
            <a:endParaRPr lang="en" altLang="zh-CN" sz="1400" i="0" dirty="0">
              <a:effectLst/>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D5FD1E8A-E2B2-6D94-3969-EB80596039BC}"/>
              </a:ext>
            </a:extLst>
          </p:cNvPr>
          <p:cNvSpPr txBox="1"/>
          <p:nvPr/>
        </p:nvSpPr>
        <p:spPr>
          <a:xfrm>
            <a:off x="1214632" y="1196752"/>
            <a:ext cx="9997562" cy="461665"/>
          </a:xfrm>
          <a:prstGeom prst="rect">
            <a:avLst/>
          </a:prstGeom>
          <a:noFill/>
        </p:spPr>
        <p:txBody>
          <a:bodyPr wrap="square" rtlCol="0">
            <a:spAutoFit/>
          </a:bodyPr>
          <a:lstStyle/>
          <a:p>
            <a:pPr algn="ctr"/>
            <a:r>
              <a:rPr lang="en-US" altLang="zh-CN" sz="2400" b="1" dirty="0">
                <a:solidFill>
                  <a:srgbClr val="FF0000"/>
                </a:solidFill>
                <a:latin typeface="Microsoft YaHei" panose="020B0503020204020204" pitchFamily="34" charset="-122"/>
                <a:ea typeface="Microsoft YaHei" panose="020B0503020204020204" pitchFamily="34" charset="-122"/>
              </a:rPr>
              <a:t>AI</a:t>
            </a:r>
            <a:r>
              <a:rPr lang="zh-CN" altLang="en-US" sz="2400" b="1" dirty="0">
                <a:solidFill>
                  <a:srgbClr val="FF0000"/>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model</a:t>
            </a:r>
            <a:r>
              <a:rPr lang="zh-CN" altLang="en-US" sz="2400" b="1" dirty="0">
                <a:solidFill>
                  <a:srgbClr val="FF0000"/>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can</a:t>
            </a:r>
            <a:r>
              <a:rPr lang="zh-CN" altLang="en-US" sz="2400" b="1" dirty="0">
                <a:solidFill>
                  <a:srgbClr val="FF0000"/>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detect</a:t>
            </a:r>
            <a:r>
              <a:rPr lang="zh-CN" altLang="en-US" sz="2400" b="1" dirty="0">
                <a:solidFill>
                  <a:srgbClr val="FF0000"/>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race</a:t>
            </a:r>
            <a:r>
              <a:rPr lang="zh-CN" altLang="en-US" sz="2400" b="1" dirty="0">
                <a:solidFill>
                  <a:srgbClr val="FF0000"/>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from</a:t>
            </a:r>
            <a:r>
              <a:rPr lang="zh-CN" altLang="en-US" sz="2400" b="1" dirty="0">
                <a:solidFill>
                  <a:srgbClr val="FF0000"/>
                </a:solidFill>
                <a:latin typeface="Microsoft YaHei" panose="020B0503020204020204" pitchFamily="34" charset="-122"/>
                <a:ea typeface="Microsoft YaHei" panose="020B0503020204020204" pitchFamily="34" charset="-122"/>
              </a:rPr>
              <a:t> </a:t>
            </a:r>
            <a:r>
              <a:rPr lang="en-US" altLang="zh-CN" sz="2400" b="1" dirty="0">
                <a:solidFill>
                  <a:srgbClr val="FF0000"/>
                </a:solidFill>
                <a:latin typeface="Microsoft YaHei" panose="020B0503020204020204" pitchFamily="34" charset="-122"/>
                <a:ea typeface="Microsoft YaHei" panose="020B0503020204020204" pitchFamily="34" charset="-122"/>
              </a:rPr>
              <a:t>x-Rays</a:t>
            </a:r>
            <a:r>
              <a:rPr lang="zh-CN" altLang="en-US" sz="2400" b="1" dirty="0">
                <a:solidFill>
                  <a:srgbClr val="FF0000"/>
                </a:solidFill>
                <a:latin typeface="Microsoft YaHei" panose="020B0503020204020204" pitchFamily="34" charset="-122"/>
                <a:ea typeface="Microsoft YaHei" panose="020B0503020204020204" pitchFamily="34" charset="-122"/>
              </a:rPr>
              <a:t>！</a:t>
            </a:r>
            <a:endParaRPr kumimoji="1" lang="zh-CN" altLang="en-US" sz="2400" b="1" dirty="0">
              <a:solidFill>
                <a:srgbClr val="FF0000"/>
              </a:solidFill>
              <a:latin typeface="Microsoft YaHei" panose="020B0503020204020204" pitchFamily="34" charset="-122"/>
              <a:ea typeface="Microsoft YaHei" panose="020B0503020204020204" pitchFamily="34" charset="-122"/>
            </a:endParaRPr>
          </a:p>
        </p:txBody>
      </p:sp>
      <p:pic>
        <p:nvPicPr>
          <p:cNvPr id="4098" name="Picture 2" descr="These Algorithms Look at X-Rays—and Somehow Detect Your Race | WIRED">
            <a:extLst>
              <a:ext uri="{FF2B5EF4-FFF2-40B4-BE49-F238E27FC236}">
                <a16:creationId xmlns:a16="http://schemas.microsoft.com/office/drawing/2014/main" id="{AADFEB2D-DDF4-4BEB-6A42-82A84CFEB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3" y="1844824"/>
            <a:ext cx="6283499" cy="35336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95BEDBF-6DE4-02DA-1C21-7E8E62D397AE}"/>
              </a:ext>
            </a:extLst>
          </p:cNvPr>
          <p:cNvSpPr txBox="1"/>
          <p:nvPr/>
        </p:nvSpPr>
        <p:spPr>
          <a:xfrm>
            <a:off x="2493066" y="5588399"/>
            <a:ext cx="7440691" cy="369332"/>
          </a:xfrm>
          <a:prstGeom prst="rect">
            <a:avLst/>
          </a:prstGeom>
          <a:noFill/>
        </p:spPr>
        <p:txBody>
          <a:bodyPr wrap="none" rtlCol="0">
            <a:spAutoFit/>
          </a:bodyPr>
          <a:lstStyle/>
          <a:p>
            <a:r>
              <a:rPr kumimoji="1" lang="en" altLang="zh-CN" dirty="0"/>
              <a:t>https://</a:t>
            </a:r>
            <a:r>
              <a:rPr kumimoji="1" lang="en" altLang="zh-CN" dirty="0" err="1"/>
              <a:t>www.wired.com</a:t>
            </a:r>
            <a:r>
              <a:rPr kumimoji="1" lang="en" altLang="zh-CN" dirty="0"/>
              <a:t>/story/these-algorithms-look-x-rays-detect-your-race/</a:t>
            </a:r>
            <a:endParaRPr kumimoji="1" lang="zh-CN" altLang="en-US" dirty="0"/>
          </a:p>
        </p:txBody>
      </p:sp>
    </p:spTree>
    <p:extLst>
      <p:ext uri="{BB962C8B-B14F-4D97-AF65-F5344CB8AC3E}">
        <p14:creationId xmlns:p14="http://schemas.microsoft.com/office/powerpoint/2010/main" val="465722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LLMs:</a:t>
            </a:r>
            <a:r>
              <a:rPr lang="zh-CN" altLang="en-US" sz="3200" dirty="0"/>
              <a:t> </a:t>
            </a:r>
            <a:r>
              <a:rPr lang="en-US" altLang="zh-CN" sz="3200" dirty="0"/>
              <a:t>how</a:t>
            </a:r>
            <a:r>
              <a:rPr lang="zh-CN" altLang="en-US" sz="3200" dirty="0"/>
              <a:t> </a:t>
            </a:r>
            <a:r>
              <a:rPr lang="en-US" altLang="zh-CN" sz="3200" dirty="0"/>
              <a:t>to</a:t>
            </a:r>
            <a:r>
              <a:rPr lang="zh-CN" altLang="en-US" sz="3200" dirty="0"/>
              <a:t> </a:t>
            </a:r>
            <a:r>
              <a:rPr lang="en-US" altLang="zh-CN" sz="3200" dirty="0"/>
              <a:t>test</a:t>
            </a:r>
            <a:r>
              <a:rPr lang="zh-CN" altLang="en-US" sz="3200" dirty="0"/>
              <a:t> </a:t>
            </a:r>
            <a:r>
              <a:rPr lang="en-US" altLang="zh-CN" sz="3200" dirty="0"/>
              <a:t>it?</a:t>
            </a:r>
            <a:endParaRPr lang="en-US" sz="3200" dirty="0"/>
          </a:p>
        </p:txBody>
      </p:sp>
      <p:sp>
        <p:nvSpPr>
          <p:cNvPr id="5" name="TextBox 8">
            <a:extLst>
              <a:ext uri="{FF2B5EF4-FFF2-40B4-BE49-F238E27FC236}">
                <a16:creationId xmlns:a16="http://schemas.microsoft.com/office/drawing/2014/main" id="{FA47CC96-C2A4-27E4-1A5B-BA66E6285724}"/>
              </a:ext>
            </a:extLst>
          </p:cNvPr>
          <p:cNvSpPr txBox="1"/>
          <p:nvPr/>
        </p:nvSpPr>
        <p:spPr>
          <a:xfrm>
            <a:off x="263352" y="6309320"/>
            <a:ext cx="10945216" cy="307777"/>
          </a:xfrm>
          <a:prstGeom prst="rect">
            <a:avLst/>
          </a:prstGeom>
          <a:noFill/>
        </p:spPr>
        <p:txBody>
          <a:bodyPr wrap="square" rtlCol="0">
            <a:spAutoFit/>
          </a:bodyPr>
          <a:lstStyle/>
          <a:p>
            <a:r>
              <a:rPr lang="en-US" altLang="zh-CN" sz="1400" dirty="0"/>
              <a:t>BOLD: Dataset and Metrics for Measuring Biases in Open-Ended Language Generation,</a:t>
            </a:r>
            <a:r>
              <a:rPr lang="zh-CN" altLang="en-US" sz="1400" dirty="0"/>
              <a:t> </a:t>
            </a:r>
            <a:r>
              <a:rPr lang="en-US" altLang="zh-CN" sz="1400" dirty="0" err="1"/>
              <a:t>FAccT</a:t>
            </a:r>
            <a:r>
              <a:rPr lang="en-US" altLang="zh-CN" sz="1400" dirty="0"/>
              <a:t>,</a:t>
            </a:r>
            <a:r>
              <a:rPr lang="zh-CN" altLang="en-US" sz="1400" dirty="0"/>
              <a:t> </a:t>
            </a:r>
            <a:r>
              <a:rPr lang="en-US" altLang="zh-CN" sz="1400" dirty="0"/>
              <a:t>2021</a:t>
            </a:r>
          </a:p>
        </p:txBody>
      </p:sp>
      <p:pic>
        <p:nvPicPr>
          <p:cNvPr id="6" name="Picture 2" descr="A table of text with black text&#10;&#10;Description automatically generated with medium confidence">
            <a:extLst>
              <a:ext uri="{FF2B5EF4-FFF2-40B4-BE49-F238E27FC236}">
                <a16:creationId xmlns:a16="http://schemas.microsoft.com/office/drawing/2014/main" id="{F1A63FD8-5EC5-7176-5A34-C2FF53240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474" y="3429000"/>
            <a:ext cx="4901774" cy="2764243"/>
          </a:xfrm>
          <a:prstGeom prst="rect">
            <a:avLst/>
          </a:prstGeom>
        </p:spPr>
      </p:pic>
      <p:sp>
        <p:nvSpPr>
          <p:cNvPr id="7" name="TextBox 4">
            <a:extLst>
              <a:ext uri="{FF2B5EF4-FFF2-40B4-BE49-F238E27FC236}">
                <a16:creationId xmlns:a16="http://schemas.microsoft.com/office/drawing/2014/main" id="{C262ECF3-0373-E64E-9C38-81E124313DC2}"/>
              </a:ext>
            </a:extLst>
          </p:cNvPr>
          <p:cNvSpPr txBox="1"/>
          <p:nvPr/>
        </p:nvSpPr>
        <p:spPr>
          <a:xfrm>
            <a:off x="909475" y="1192828"/>
            <a:ext cx="9577064" cy="1954381"/>
          </a:xfrm>
          <a:prstGeom prst="rect">
            <a:avLst/>
          </a:prstGeom>
          <a:noFill/>
        </p:spPr>
        <p:txBody>
          <a:bodyPr wrap="square" rtlCol="0">
            <a:spAutoFit/>
          </a:bodyPr>
          <a:lstStyle/>
          <a:p>
            <a:r>
              <a:rPr lang="en-US" sz="2400" b="1" i="0" dirty="0">
                <a:solidFill>
                  <a:srgbClr val="1F2328"/>
                </a:solidFill>
                <a:effectLst/>
                <a:latin typeface="-apple-system"/>
              </a:rPr>
              <a:t>Bias in Open-ended Language Generation Dataset (BOLD) </a:t>
            </a:r>
            <a:endParaRPr lang="en-US" altLang="zh-CN" sz="2400" dirty="0">
              <a:solidFill>
                <a:srgbClr val="1F2328"/>
              </a:solidFill>
              <a:latin typeface="-apple-system"/>
            </a:endParaRPr>
          </a:p>
          <a:p>
            <a:r>
              <a:rPr lang="en-US" altLang="zh-CN" dirty="0">
                <a:solidFill>
                  <a:srgbClr val="1F2328"/>
                </a:solidFill>
                <a:latin typeface="-apple-system"/>
              </a:rPr>
              <a:t>By</a:t>
            </a:r>
            <a:r>
              <a:rPr lang="zh-CN" altLang="en-US" dirty="0">
                <a:solidFill>
                  <a:srgbClr val="1F2328"/>
                </a:solidFill>
                <a:latin typeface="-apple-system"/>
              </a:rPr>
              <a:t> </a:t>
            </a:r>
            <a:r>
              <a:rPr lang="en-US" altLang="zh-CN" dirty="0">
                <a:solidFill>
                  <a:srgbClr val="1F2328"/>
                </a:solidFill>
                <a:latin typeface="-apple-system"/>
              </a:rPr>
              <a:t>Amazon,</a:t>
            </a:r>
            <a:r>
              <a:rPr lang="zh-CN" altLang="en-US" dirty="0">
                <a:solidFill>
                  <a:srgbClr val="1F2328"/>
                </a:solidFill>
                <a:latin typeface="-apple-system"/>
              </a:rPr>
              <a:t> </a:t>
            </a:r>
            <a:r>
              <a:rPr lang="en-US" altLang="zh-CN" dirty="0">
                <a:solidFill>
                  <a:srgbClr val="1F2328"/>
                </a:solidFill>
                <a:latin typeface="-apple-system"/>
              </a:rPr>
              <a:t>2021</a:t>
            </a:r>
            <a:endParaRPr lang="en-US" dirty="0">
              <a:solidFill>
                <a:srgbClr val="1F2328"/>
              </a:solidFill>
              <a:latin typeface="-apple-system"/>
            </a:endParaRPr>
          </a:p>
          <a:p>
            <a:endParaRPr lang="en-US" b="0" i="0" dirty="0">
              <a:solidFill>
                <a:srgbClr val="1F2328"/>
              </a:solidFill>
              <a:effectLst/>
              <a:latin typeface="-apple-system"/>
            </a:endParaRPr>
          </a:p>
          <a:p>
            <a:r>
              <a:rPr lang="en-US" altLang="zh-CN" dirty="0">
                <a:solidFill>
                  <a:srgbClr val="1F2328"/>
                </a:solidFill>
                <a:latin typeface="-apple-system"/>
              </a:rPr>
              <a:t>For</a:t>
            </a:r>
            <a:r>
              <a:rPr lang="zh-CN" altLang="en-US" dirty="0">
                <a:solidFill>
                  <a:srgbClr val="1F2328"/>
                </a:solidFill>
                <a:latin typeface="-apple-system"/>
              </a:rPr>
              <a:t> </a:t>
            </a:r>
            <a:r>
              <a:rPr lang="en-US" b="0" i="0" dirty="0">
                <a:solidFill>
                  <a:srgbClr val="1F2328"/>
                </a:solidFill>
                <a:effectLst/>
                <a:latin typeface="-apple-system"/>
              </a:rPr>
              <a:t>fairness</a:t>
            </a:r>
            <a:r>
              <a:rPr lang="zh-CN" altLang="en-US" b="0" i="0" dirty="0">
                <a:solidFill>
                  <a:srgbClr val="1F2328"/>
                </a:solidFill>
                <a:effectLst/>
                <a:latin typeface="-apple-system"/>
              </a:rPr>
              <a:t> </a:t>
            </a:r>
            <a:r>
              <a:rPr lang="en-US" altLang="zh-CN" b="0" i="0" dirty="0">
                <a:solidFill>
                  <a:srgbClr val="1F2328"/>
                </a:solidFill>
                <a:effectLst/>
                <a:latin typeface="-apple-system"/>
              </a:rPr>
              <a:t>evaluation</a:t>
            </a:r>
            <a:r>
              <a:rPr lang="en-US" b="0" i="0" dirty="0">
                <a:solidFill>
                  <a:srgbClr val="1F2328"/>
                </a:solidFill>
                <a:effectLst/>
                <a:latin typeface="-apple-system"/>
              </a:rPr>
              <a:t> in open-ended language generation</a:t>
            </a:r>
          </a:p>
          <a:p>
            <a:endParaRPr lang="en-US" sz="700" b="0" i="0" dirty="0">
              <a:solidFill>
                <a:srgbClr val="1F2328"/>
              </a:solidFill>
              <a:effectLst/>
              <a:latin typeface="-apple-system"/>
            </a:endParaRPr>
          </a:p>
          <a:p>
            <a:pPr marL="285750" indent="-285750">
              <a:buFont typeface="Arial" panose="020B0604020202020204" pitchFamily="34" charset="0"/>
              <a:buChar char="•"/>
            </a:pPr>
            <a:r>
              <a:rPr lang="en-US" b="1" i="0" dirty="0">
                <a:solidFill>
                  <a:srgbClr val="FF0000"/>
                </a:solidFill>
                <a:effectLst/>
                <a:latin typeface="-apple-system"/>
              </a:rPr>
              <a:t>23,679</a:t>
            </a:r>
            <a:r>
              <a:rPr lang="en-US" b="0" i="0" dirty="0">
                <a:solidFill>
                  <a:srgbClr val="1F2328"/>
                </a:solidFill>
                <a:effectLst/>
                <a:latin typeface="-apple-system"/>
              </a:rPr>
              <a:t> different text generation prompts </a:t>
            </a:r>
          </a:p>
          <a:p>
            <a:pPr marL="285750" indent="-285750">
              <a:buFont typeface="Arial" panose="020B0604020202020204" pitchFamily="34" charset="0"/>
              <a:buChar char="•"/>
            </a:pPr>
            <a:r>
              <a:rPr lang="en-US" altLang="zh-CN" b="1" dirty="0">
                <a:solidFill>
                  <a:srgbClr val="FF0000"/>
                </a:solidFill>
                <a:latin typeface="-apple-system"/>
              </a:rPr>
              <a:t>5</a:t>
            </a:r>
            <a:r>
              <a:rPr lang="zh-CN" altLang="en-US" dirty="0">
                <a:solidFill>
                  <a:srgbClr val="1F2328"/>
                </a:solidFill>
                <a:latin typeface="-apple-system"/>
              </a:rPr>
              <a:t> </a:t>
            </a:r>
            <a:r>
              <a:rPr lang="en-US" altLang="zh-CN" dirty="0">
                <a:solidFill>
                  <a:srgbClr val="1F2328"/>
                </a:solidFill>
                <a:latin typeface="-apple-system"/>
              </a:rPr>
              <a:t>f</a:t>
            </a:r>
            <a:r>
              <a:rPr lang="en-US" b="0" i="0" dirty="0">
                <a:solidFill>
                  <a:srgbClr val="1F2328"/>
                </a:solidFill>
                <a:effectLst/>
                <a:latin typeface="-apple-system"/>
              </a:rPr>
              <a:t>airness domains: </a:t>
            </a:r>
            <a:r>
              <a:rPr lang="en-US" b="1" i="0" dirty="0">
                <a:solidFill>
                  <a:srgbClr val="1F2328"/>
                </a:solidFill>
                <a:effectLst/>
                <a:latin typeface="-apple-system"/>
              </a:rPr>
              <a:t>profession</a:t>
            </a:r>
            <a:r>
              <a:rPr lang="en-US" b="0" i="0" dirty="0">
                <a:solidFill>
                  <a:srgbClr val="1F2328"/>
                </a:solidFill>
                <a:effectLst/>
                <a:latin typeface="-apple-system"/>
              </a:rPr>
              <a:t>, </a:t>
            </a:r>
            <a:r>
              <a:rPr lang="en-US" b="1" i="0" dirty="0">
                <a:solidFill>
                  <a:srgbClr val="1F2328"/>
                </a:solidFill>
                <a:effectLst/>
                <a:latin typeface="-apple-system"/>
              </a:rPr>
              <a:t>gender</a:t>
            </a:r>
            <a:r>
              <a:rPr lang="en-US" b="0" i="0" dirty="0">
                <a:solidFill>
                  <a:srgbClr val="1F2328"/>
                </a:solidFill>
                <a:effectLst/>
                <a:latin typeface="-apple-system"/>
              </a:rPr>
              <a:t>, </a:t>
            </a:r>
            <a:r>
              <a:rPr lang="en-US" b="1" i="0" dirty="0">
                <a:solidFill>
                  <a:srgbClr val="1F2328"/>
                </a:solidFill>
                <a:effectLst/>
                <a:latin typeface="-apple-system"/>
              </a:rPr>
              <a:t>race</a:t>
            </a:r>
            <a:r>
              <a:rPr lang="en-US" b="0" i="0" dirty="0">
                <a:solidFill>
                  <a:srgbClr val="1F2328"/>
                </a:solidFill>
                <a:effectLst/>
                <a:latin typeface="-apple-system"/>
              </a:rPr>
              <a:t>, </a:t>
            </a:r>
            <a:r>
              <a:rPr lang="en-US" b="1" i="0" dirty="0">
                <a:solidFill>
                  <a:srgbClr val="1F2328"/>
                </a:solidFill>
                <a:effectLst/>
                <a:latin typeface="-apple-system"/>
              </a:rPr>
              <a:t>religious</a:t>
            </a:r>
            <a:r>
              <a:rPr lang="en-US" b="0" i="0" dirty="0">
                <a:solidFill>
                  <a:srgbClr val="1F2328"/>
                </a:solidFill>
                <a:effectLst/>
                <a:latin typeface="-apple-system"/>
              </a:rPr>
              <a:t> </a:t>
            </a:r>
            <a:r>
              <a:rPr lang="en-US" b="1" i="0" dirty="0">
                <a:solidFill>
                  <a:srgbClr val="1F2328"/>
                </a:solidFill>
                <a:effectLst/>
                <a:latin typeface="-apple-system"/>
              </a:rPr>
              <a:t>ideologies</a:t>
            </a:r>
            <a:r>
              <a:rPr lang="en-US" b="0" i="0" dirty="0">
                <a:solidFill>
                  <a:srgbClr val="1F2328"/>
                </a:solidFill>
                <a:effectLst/>
                <a:latin typeface="-apple-system"/>
              </a:rPr>
              <a:t>, and </a:t>
            </a:r>
            <a:r>
              <a:rPr lang="en-US" b="1" i="0" dirty="0">
                <a:solidFill>
                  <a:srgbClr val="1F2328"/>
                </a:solidFill>
                <a:effectLst/>
                <a:latin typeface="-apple-system"/>
              </a:rPr>
              <a:t>political</a:t>
            </a:r>
            <a:r>
              <a:rPr lang="en-US" b="0" i="0" dirty="0">
                <a:solidFill>
                  <a:srgbClr val="1F2328"/>
                </a:solidFill>
                <a:effectLst/>
                <a:latin typeface="-apple-system"/>
              </a:rPr>
              <a:t> </a:t>
            </a:r>
            <a:r>
              <a:rPr lang="en-US" b="1" i="0" dirty="0">
                <a:solidFill>
                  <a:srgbClr val="1F2328"/>
                </a:solidFill>
                <a:effectLst/>
                <a:latin typeface="-apple-system"/>
              </a:rPr>
              <a:t>ideologies</a:t>
            </a:r>
            <a:r>
              <a:rPr lang="en-US" b="0" i="0" dirty="0">
                <a:solidFill>
                  <a:srgbClr val="1F2328"/>
                </a:solidFill>
                <a:effectLst/>
                <a:latin typeface="-apple-system"/>
              </a:rPr>
              <a:t>.</a:t>
            </a:r>
            <a:endParaRPr lang="en-CN" dirty="0"/>
          </a:p>
        </p:txBody>
      </p:sp>
      <p:grpSp>
        <p:nvGrpSpPr>
          <p:cNvPr id="8" name="Group 6">
            <a:extLst>
              <a:ext uri="{FF2B5EF4-FFF2-40B4-BE49-F238E27FC236}">
                <a16:creationId xmlns:a16="http://schemas.microsoft.com/office/drawing/2014/main" id="{6165FA41-22EF-957B-46DD-6A66A827B7D7}"/>
              </a:ext>
            </a:extLst>
          </p:cNvPr>
          <p:cNvGrpSpPr/>
          <p:nvPr/>
        </p:nvGrpSpPr>
        <p:grpSpPr>
          <a:xfrm>
            <a:off x="7276507" y="4009458"/>
            <a:ext cx="4105509" cy="1634194"/>
            <a:chOff x="5038404" y="1883028"/>
            <a:chExt cx="6520880" cy="3218737"/>
          </a:xfrm>
        </p:grpSpPr>
        <p:pic>
          <p:nvPicPr>
            <p:cNvPr id="9" name="Picture 7" descr="A black and white image of a musical instrument&#10;&#10;Description automatically generated">
              <a:extLst>
                <a:ext uri="{FF2B5EF4-FFF2-40B4-BE49-F238E27FC236}">
                  <a16:creationId xmlns:a16="http://schemas.microsoft.com/office/drawing/2014/main" id="{84CE8C7F-04ED-DCDC-0918-E2101A966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404" y="2817014"/>
              <a:ext cx="2485560" cy="512291"/>
            </a:xfrm>
            <a:prstGeom prst="rect">
              <a:avLst/>
            </a:prstGeom>
          </p:spPr>
        </p:pic>
        <p:pic>
          <p:nvPicPr>
            <p:cNvPr id="10" name="Picture 9" descr="A black letter on a white background&#10;&#10;Description automatically generated">
              <a:extLst>
                <a:ext uri="{FF2B5EF4-FFF2-40B4-BE49-F238E27FC236}">
                  <a16:creationId xmlns:a16="http://schemas.microsoft.com/office/drawing/2014/main" id="{892703AB-AADA-273D-C27E-EED122CA53FC}"/>
                </a:ext>
              </a:extLst>
            </p:cNvPr>
            <p:cNvPicPr>
              <a:picLocks noChangeAspect="1"/>
            </p:cNvPicPr>
            <p:nvPr/>
          </p:nvPicPr>
          <p:blipFill rotWithShape="1">
            <a:blip r:embed="rId4">
              <a:extLst>
                <a:ext uri="{28A0092B-C50C-407E-A947-70E740481C1C}">
                  <a14:useLocalDpi xmlns:a14="http://schemas.microsoft.com/office/drawing/2010/main" val="0"/>
                </a:ext>
              </a:extLst>
            </a:blip>
            <a:srcRect l="2300" t="9578" r="3051"/>
            <a:stretch/>
          </p:blipFill>
          <p:spPr>
            <a:xfrm>
              <a:off x="5641639" y="1883028"/>
              <a:ext cx="1608706" cy="512293"/>
            </a:xfrm>
            <a:prstGeom prst="rect">
              <a:avLst/>
            </a:prstGeom>
          </p:spPr>
        </p:pic>
        <p:pic>
          <p:nvPicPr>
            <p:cNvPr id="11" name="Picture 10" descr="A black text with a white background&#10;&#10;Description automatically generated">
              <a:extLst>
                <a:ext uri="{FF2B5EF4-FFF2-40B4-BE49-F238E27FC236}">
                  <a16:creationId xmlns:a16="http://schemas.microsoft.com/office/drawing/2014/main" id="{2D5FE145-E073-8B53-5C74-2DA386C02B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9479" y="3569930"/>
              <a:ext cx="747641" cy="662196"/>
            </a:xfrm>
            <a:prstGeom prst="rect">
              <a:avLst/>
            </a:prstGeom>
          </p:spPr>
        </p:pic>
        <p:cxnSp>
          <p:nvCxnSpPr>
            <p:cNvPr id="13" name="Straight Arrow Connector 11">
              <a:extLst>
                <a:ext uri="{FF2B5EF4-FFF2-40B4-BE49-F238E27FC236}">
                  <a16:creationId xmlns:a16="http://schemas.microsoft.com/office/drawing/2014/main" id="{FF17DE7C-5EDB-B64D-ED54-B99897D03F04}"/>
                </a:ext>
              </a:extLst>
            </p:cNvPr>
            <p:cNvCxnSpPr>
              <a:stCxn id="11" idx="3"/>
            </p:cNvCxnSpPr>
            <p:nvPr/>
          </p:nvCxnSpPr>
          <p:spPr>
            <a:xfrm>
              <a:off x="6637120" y="3901028"/>
              <a:ext cx="12542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2">
              <a:extLst>
                <a:ext uri="{FF2B5EF4-FFF2-40B4-BE49-F238E27FC236}">
                  <a16:creationId xmlns:a16="http://schemas.microsoft.com/office/drawing/2014/main" id="{DB7F069F-5C42-3DB0-DC30-83DC4FD0E38F}"/>
                </a:ext>
              </a:extLst>
            </p:cNvPr>
            <p:cNvCxnSpPr/>
            <p:nvPr/>
          </p:nvCxnSpPr>
          <p:spPr>
            <a:xfrm>
              <a:off x="5787025" y="2395320"/>
              <a:ext cx="0" cy="4216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3">
              <a:extLst>
                <a:ext uri="{FF2B5EF4-FFF2-40B4-BE49-F238E27FC236}">
                  <a16:creationId xmlns:a16="http://schemas.microsoft.com/office/drawing/2014/main" id="{9672ACD2-F32E-50FB-12B9-11F63A7A97B9}"/>
                </a:ext>
              </a:extLst>
            </p:cNvPr>
            <p:cNvCxnSpPr/>
            <p:nvPr/>
          </p:nvCxnSpPr>
          <p:spPr>
            <a:xfrm>
              <a:off x="6964471" y="2395320"/>
              <a:ext cx="0" cy="4216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4">
              <a:extLst>
                <a:ext uri="{FF2B5EF4-FFF2-40B4-BE49-F238E27FC236}">
                  <a16:creationId xmlns:a16="http://schemas.microsoft.com/office/drawing/2014/main" id="{4BB83E8C-0BDA-DB14-1143-379E5BD673CE}"/>
                </a:ext>
              </a:extLst>
            </p:cNvPr>
            <p:cNvSpPr txBox="1"/>
            <p:nvPr/>
          </p:nvSpPr>
          <p:spPr>
            <a:xfrm>
              <a:off x="8267057" y="2462679"/>
              <a:ext cx="3292227" cy="263908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Sentiment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Toxicity</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Regard</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Emotion lexicons</a:t>
              </a:r>
            </a:p>
          </p:txBody>
        </p:sp>
      </p:grpSp>
      <p:sp>
        <p:nvSpPr>
          <p:cNvPr id="17" name="TextBox 15">
            <a:extLst>
              <a:ext uri="{FF2B5EF4-FFF2-40B4-BE49-F238E27FC236}">
                <a16:creationId xmlns:a16="http://schemas.microsoft.com/office/drawing/2014/main" id="{04E75A34-74D3-142C-CA28-AEC99C0ABA51}"/>
              </a:ext>
            </a:extLst>
          </p:cNvPr>
          <p:cNvSpPr txBox="1"/>
          <p:nvPr/>
        </p:nvSpPr>
        <p:spPr>
          <a:xfrm>
            <a:off x="6083695" y="3523420"/>
            <a:ext cx="1184940" cy="400110"/>
          </a:xfrm>
          <a:prstGeom prst="rect">
            <a:avLst/>
          </a:prstGeom>
          <a:noFill/>
        </p:spPr>
        <p:txBody>
          <a:bodyPr wrap="none" rtlCol="0">
            <a:spAutoFit/>
          </a:bodyPr>
          <a:lstStyle/>
          <a:p>
            <a:r>
              <a:rPr lang="en-CN" sz="2000" b="1"/>
              <a:t>Metric</a:t>
            </a:r>
            <a:r>
              <a:rPr lang="en-US" altLang="zh-CN" sz="2000" b="1" dirty="0"/>
              <a:t>:</a:t>
            </a:r>
            <a:endParaRPr lang="en-CN" sz="1600" dirty="0"/>
          </a:p>
        </p:txBody>
      </p:sp>
    </p:spTree>
    <p:extLst>
      <p:ext uri="{BB962C8B-B14F-4D97-AF65-F5344CB8AC3E}">
        <p14:creationId xmlns:p14="http://schemas.microsoft.com/office/powerpoint/2010/main" val="2440696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LLMs:</a:t>
            </a:r>
            <a:r>
              <a:rPr lang="zh-CN" altLang="en-US" sz="3200" dirty="0"/>
              <a:t> </a:t>
            </a:r>
            <a:r>
              <a:rPr lang="en-US" altLang="zh-CN" sz="3200" dirty="0"/>
              <a:t>how</a:t>
            </a:r>
            <a:r>
              <a:rPr lang="zh-CN" altLang="en-US" sz="3200" dirty="0"/>
              <a:t> </a:t>
            </a:r>
            <a:r>
              <a:rPr lang="en-US" altLang="zh-CN" sz="3200" dirty="0"/>
              <a:t>to</a:t>
            </a:r>
            <a:r>
              <a:rPr lang="zh-CN" altLang="en-US" sz="3200" dirty="0"/>
              <a:t> </a:t>
            </a:r>
            <a:r>
              <a:rPr lang="en-US" altLang="zh-CN" sz="3200" dirty="0"/>
              <a:t>test</a:t>
            </a:r>
            <a:r>
              <a:rPr lang="zh-CN" altLang="en-US" sz="3200" dirty="0"/>
              <a:t> </a:t>
            </a:r>
            <a:r>
              <a:rPr lang="en-US" altLang="zh-CN" sz="3200" dirty="0"/>
              <a:t>it?</a:t>
            </a:r>
            <a:endParaRPr lang="en-US" sz="3200" dirty="0"/>
          </a:p>
        </p:txBody>
      </p:sp>
      <p:sp>
        <p:nvSpPr>
          <p:cNvPr id="5" name="TextBox 8">
            <a:extLst>
              <a:ext uri="{FF2B5EF4-FFF2-40B4-BE49-F238E27FC236}">
                <a16:creationId xmlns:a16="http://schemas.microsoft.com/office/drawing/2014/main" id="{FA47CC96-C2A4-27E4-1A5B-BA66E6285724}"/>
              </a:ext>
            </a:extLst>
          </p:cNvPr>
          <p:cNvSpPr txBox="1"/>
          <p:nvPr/>
        </p:nvSpPr>
        <p:spPr>
          <a:xfrm>
            <a:off x="335360" y="6309320"/>
            <a:ext cx="10945216" cy="307777"/>
          </a:xfrm>
          <a:prstGeom prst="rect">
            <a:avLst/>
          </a:prstGeom>
          <a:noFill/>
        </p:spPr>
        <p:txBody>
          <a:bodyPr wrap="square" rtlCol="0">
            <a:spAutoFit/>
          </a:bodyPr>
          <a:lstStyle/>
          <a:p>
            <a:r>
              <a:rPr lang="en-US" altLang="zh-CN" sz="1400" dirty="0"/>
              <a:t>BOLD: Dataset and Metrics for Measuring Biases in Open-Ended Language Generation,</a:t>
            </a:r>
            <a:r>
              <a:rPr lang="zh-CN" altLang="en-US" sz="1400" dirty="0"/>
              <a:t> </a:t>
            </a:r>
            <a:r>
              <a:rPr lang="en-US" altLang="zh-CN" sz="1400" dirty="0" err="1"/>
              <a:t>FAccT</a:t>
            </a:r>
            <a:r>
              <a:rPr lang="en-US" altLang="zh-CN" sz="1400" dirty="0"/>
              <a:t>,</a:t>
            </a:r>
            <a:r>
              <a:rPr lang="zh-CN" altLang="en-US" sz="1400" dirty="0"/>
              <a:t> </a:t>
            </a:r>
            <a:r>
              <a:rPr lang="en-US" altLang="zh-CN" sz="1400" dirty="0"/>
              <a:t>2021</a:t>
            </a:r>
          </a:p>
        </p:txBody>
      </p:sp>
      <p:pic>
        <p:nvPicPr>
          <p:cNvPr id="6" name="Picture 2" descr="A table of text with black text&#10;&#10;Description automatically generated with medium confidence">
            <a:extLst>
              <a:ext uri="{FF2B5EF4-FFF2-40B4-BE49-F238E27FC236}">
                <a16:creationId xmlns:a16="http://schemas.microsoft.com/office/drawing/2014/main" id="{F1A63FD8-5EC5-7176-5A34-C2FF53240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474" y="3429000"/>
            <a:ext cx="4901774" cy="2764243"/>
          </a:xfrm>
          <a:prstGeom prst="rect">
            <a:avLst/>
          </a:prstGeom>
        </p:spPr>
      </p:pic>
      <p:sp>
        <p:nvSpPr>
          <p:cNvPr id="7" name="TextBox 4">
            <a:extLst>
              <a:ext uri="{FF2B5EF4-FFF2-40B4-BE49-F238E27FC236}">
                <a16:creationId xmlns:a16="http://schemas.microsoft.com/office/drawing/2014/main" id="{C262ECF3-0373-E64E-9C38-81E124313DC2}"/>
              </a:ext>
            </a:extLst>
          </p:cNvPr>
          <p:cNvSpPr txBox="1"/>
          <p:nvPr/>
        </p:nvSpPr>
        <p:spPr>
          <a:xfrm>
            <a:off x="909475" y="1192828"/>
            <a:ext cx="9577064" cy="1954381"/>
          </a:xfrm>
          <a:prstGeom prst="rect">
            <a:avLst/>
          </a:prstGeom>
          <a:noFill/>
        </p:spPr>
        <p:txBody>
          <a:bodyPr wrap="square" rtlCol="0">
            <a:spAutoFit/>
          </a:bodyPr>
          <a:lstStyle/>
          <a:p>
            <a:r>
              <a:rPr lang="en-US" sz="2400" b="1" i="0" dirty="0">
                <a:solidFill>
                  <a:srgbClr val="1F2328"/>
                </a:solidFill>
                <a:effectLst/>
                <a:latin typeface="-apple-system"/>
              </a:rPr>
              <a:t>Bias in Open-ended Language Generation Dataset (BOLD) </a:t>
            </a:r>
            <a:endParaRPr lang="en-US" altLang="zh-CN" sz="2400" dirty="0">
              <a:solidFill>
                <a:srgbClr val="1F2328"/>
              </a:solidFill>
              <a:latin typeface="-apple-system"/>
            </a:endParaRPr>
          </a:p>
          <a:p>
            <a:r>
              <a:rPr lang="en-US" altLang="zh-CN" dirty="0">
                <a:solidFill>
                  <a:srgbClr val="1F2328"/>
                </a:solidFill>
                <a:latin typeface="-apple-system"/>
              </a:rPr>
              <a:t>By</a:t>
            </a:r>
            <a:r>
              <a:rPr lang="zh-CN" altLang="en-US" dirty="0">
                <a:solidFill>
                  <a:srgbClr val="1F2328"/>
                </a:solidFill>
                <a:latin typeface="-apple-system"/>
              </a:rPr>
              <a:t> </a:t>
            </a:r>
            <a:r>
              <a:rPr lang="en-US" altLang="zh-CN" dirty="0">
                <a:solidFill>
                  <a:srgbClr val="1F2328"/>
                </a:solidFill>
                <a:latin typeface="-apple-system"/>
              </a:rPr>
              <a:t>Amazon,</a:t>
            </a:r>
            <a:r>
              <a:rPr lang="zh-CN" altLang="en-US" dirty="0">
                <a:solidFill>
                  <a:srgbClr val="1F2328"/>
                </a:solidFill>
                <a:latin typeface="-apple-system"/>
              </a:rPr>
              <a:t> </a:t>
            </a:r>
            <a:r>
              <a:rPr lang="en-US" altLang="zh-CN" dirty="0">
                <a:solidFill>
                  <a:srgbClr val="1F2328"/>
                </a:solidFill>
                <a:latin typeface="-apple-system"/>
              </a:rPr>
              <a:t>2021</a:t>
            </a:r>
            <a:endParaRPr lang="en-US" dirty="0">
              <a:solidFill>
                <a:srgbClr val="1F2328"/>
              </a:solidFill>
              <a:latin typeface="-apple-system"/>
            </a:endParaRPr>
          </a:p>
          <a:p>
            <a:endParaRPr lang="en-US" b="0" i="0" dirty="0">
              <a:solidFill>
                <a:srgbClr val="1F2328"/>
              </a:solidFill>
              <a:effectLst/>
              <a:latin typeface="-apple-system"/>
            </a:endParaRPr>
          </a:p>
          <a:p>
            <a:r>
              <a:rPr lang="en-US" altLang="zh-CN" dirty="0">
                <a:solidFill>
                  <a:srgbClr val="1F2328"/>
                </a:solidFill>
                <a:latin typeface="-apple-system"/>
              </a:rPr>
              <a:t>For</a:t>
            </a:r>
            <a:r>
              <a:rPr lang="zh-CN" altLang="en-US" dirty="0">
                <a:solidFill>
                  <a:srgbClr val="1F2328"/>
                </a:solidFill>
                <a:latin typeface="-apple-system"/>
              </a:rPr>
              <a:t> </a:t>
            </a:r>
            <a:r>
              <a:rPr lang="en-US" b="0" i="0" dirty="0">
                <a:solidFill>
                  <a:srgbClr val="1F2328"/>
                </a:solidFill>
                <a:effectLst/>
                <a:latin typeface="-apple-system"/>
              </a:rPr>
              <a:t>fairness</a:t>
            </a:r>
            <a:r>
              <a:rPr lang="zh-CN" altLang="en-US" b="0" i="0" dirty="0">
                <a:solidFill>
                  <a:srgbClr val="1F2328"/>
                </a:solidFill>
                <a:effectLst/>
                <a:latin typeface="-apple-system"/>
              </a:rPr>
              <a:t> </a:t>
            </a:r>
            <a:r>
              <a:rPr lang="en-US" altLang="zh-CN" b="0" i="0" dirty="0">
                <a:solidFill>
                  <a:srgbClr val="1F2328"/>
                </a:solidFill>
                <a:effectLst/>
                <a:latin typeface="-apple-system"/>
              </a:rPr>
              <a:t>evaluation</a:t>
            </a:r>
            <a:r>
              <a:rPr lang="en-US" b="0" i="0" dirty="0">
                <a:solidFill>
                  <a:srgbClr val="1F2328"/>
                </a:solidFill>
                <a:effectLst/>
                <a:latin typeface="-apple-system"/>
              </a:rPr>
              <a:t> in open-ended language generation</a:t>
            </a:r>
          </a:p>
          <a:p>
            <a:endParaRPr lang="en-US" sz="700" b="0" i="0" dirty="0">
              <a:solidFill>
                <a:srgbClr val="1F2328"/>
              </a:solidFill>
              <a:effectLst/>
              <a:latin typeface="-apple-system"/>
            </a:endParaRPr>
          </a:p>
          <a:p>
            <a:pPr marL="285750" indent="-285750">
              <a:buFont typeface="Arial" panose="020B0604020202020204" pitchFamily="34" charset="0"/>
              <a:buChar char="•"/>
            </a:pPr>
            <a:r>
              <a:rPr lang="en-US" b="1" i="0" dirty="0">
                <a:solidFill>
                  <a:srgbClr val="FF0000"/>
                </a:solidFill>
                <a:effectLst/>
                <a:latin typeface="-apple-system"/>
              </a:rPr>
              <a:t>23,679</a:t>
            </a:r>
            <a:r>
              <a:rPr lang="en-US" b="0" i="0" dirty="0">
                <a:solidFill>
                  <a:srgbClr val="1F2328"/>
                </a:solidFill>
                <a:effectLst/>
                <a:latin typeface="-apple-system"/>
              </a:rPr>
              <a:t> different text generation prompts </a:t>
            </a:r>
          </a:p>
          <a:p>
            <a:pPr marL="285750" indent="-285750">
              <a:buFont typeface="Arial" panose="020B0604020202020204" pitchFamily="34" charset="0"/>
              <a:buChar char="•"/>
            </a:pPr>
            <a:r>
              <a:rPr lang="en-US" altLang="zh-CN" b="1" dirty="0">
                <a:solidFill>
                  <a:srgbClr val="FF0000"/>
                </a:solidFill>
                <a:latin typeface="-apple-system"/>
              </a:rPr>
              <a:t>5</a:t>
            </a:r>
            <a:r>
              <a:rPr lang="zh-CN" altLang="en-US" dirty="0">
                <a:solidFill>
                  <a:srgbClr val="1F2328"/>
                </a:solidFill>
                <a:latin typeface="-apple-system"/>
              </a:rPr>
              <a:t> </a:t>
            </a:r>
            <a:r>
              <a:rPr lang="en-US" altLang="zh-CN" dirty="0">
                <a:solidFill>
                  <a:srgbClr val="1F2328"/>
                </a:solidFill>
                <a:latin typeface="-apple-system"/>
              </a:rPr>
              <a:t>f</a:t>
            </a:r>
            <a:r>
              <a:rPr lang="en-US" b="0" i="0" dirty="0">
                <a:solidFill>
                  <a:srgbClr val="1F2328"/>
                </a:solidFill>
                <a:effectLst/>
                <a:latin typeface="-apple-system"/>
              </a:rPr>
              <a:t>airness domains: </a:t>
            </a:r>
            <a:r>
              <a:rPr lang="en-US" b="1" i="0" dirty="0">
                <a:solidFill>
                  <a:srgbClr val="1F2328"/>
                </a:solidFill>
                <a:effectLst/>
                <a:latin typeface="-apple-system"/>
              </a:rPr>
              <a:t>profession</a:t>
            </a:r>
            <a:r>
              <a:rPr lang="en-US" b="0" i="0" dirty="0">
                <a:solidFill>
                  <a:srgbClr val="1F2328"/>
                </a:solidFill>
                <a:effectLst/>
                <a:latin typeface="-apple-system"/>
              </a:rPr>
              <a:t>, </a:t>
            </a:r>
            <a:r>
              <a:rPr lang="en-US" b="1" i="0" dirty="0">
                <a:solidFill>
                  <a:srgbClr val="1F2328"/>
                </a:solidFill>
                <a:effectLst/>
                <a:latin typeface="-apple-system"/>
              </a:rPr>
              <a:t>gender</a:t>
            </a:r>
            <a:r>
              <a:rPr lang="en-US" b="0" i="0" dirty="0">
                <a:solidFill>
                  <a:srgbClr val="1F2328"/>
                </a:solidFill>
                <a:effectLst/>
                <a:latin typeface="-apple-system"/>
              </a:rPr>
              <a:t>, </a:t>
            </a:r>
            <a:r>
              <a:rPr lang="en-US" b="1" i="0" dirty="0">
                <a:solidFill>
                  <a:srgbClr val="1F2328"/>
                </a:solidFill>
                <a:effectLst/>
                <a:latin typeface="-apple-system"/>
              </a:rPr>
              <a:t>race</a:t>
            </a:r>
            <a:r>
              <a:rPr lang="en-US" b="0" i="0" dirty="0">
                <a:solidFill>
                  <a:srgbClr val="1F2328"/>
                </a:solidFill>
                <a:effectLst/>
                <a:latin typeface="-apple-system"/>
              </a:rPr>
              <a:t>, </a:t>
            </a:r>
            <a:r>
              <a:rPr lang="en-US" b="1" i="0" dirty="0">
                <a:solidFill>
                  <a:srgbClr val="1F2328"/>
                </a:solidFill>
                <a:effectLst/>
                <a:latin typeface="-apple-system"/>
              </a:rPr>
              <a:t>religious</a:t>
            </a:r>
            <a:r>
              <a:rPr lang="en-US" b="0" i="0" dirty="0">
                <a:solidFill>
                  <a:srgbClr val="1F2328"/>
                </a:solidFill>
                <a:effectLst/>
                <a:latin typeface="-apple-system"/>
              </a:rPr>
              <a:t> </a:t>
            </a:r>
            <a:r>
              <a:rPr lang="en-US" b="1" i="0" dirty="0">
                <a:solidFill>
                  <a:srgbClr val="1F2328"/>
                </a:solidFill>
                <a:effectLst/>
                <a:latin typeface="-apple-system"/>
              </a:rPr>
              <a:t>ideologies</a:t>
            </a:r>
            <a:r>
              <a:rPr lang="en-US" b="0" i="0" dirty="0">
                <a:solidFill>
                  <a:srgbClr val="1F2328"/>
                </a:solidFill>
                <a:effectLst/>
                <a:latin typeface="-apple-system"/>
              </a:rPr>
              <a:t>, and </a:t>
            </a:r>
            <a:r>
              <a:rPr lang="en-US" b="1" i="0" dirty="0">
                <a:solidFill>
                  <a:srgbClr val="1F2328"/>
                </a:solidFill>
                <a:effectLst/>
                <a:latin typeface="-apple-system"/>
              </a:rPr>
              <a:t>political</a:t>
            </a:r>
            <a:r>
              <a:rPr lang="en-US" b="0" i="0" dirty="0">
                <a:solidFill>
                  <a:srgbClr val="1F2328"/>
                </a:solidFill>
                <a:effectLst/>
                <a:latin typeface="-apple-system"/>
              </a:rPr>
              <a:t> </a:t>
            </a:r>
            <a:r>
              <a:rPr lang="en-US" b="1" i="0" dirty="0">
                <a:solidFill>
                  <a:srgbClr val="1F2328"/>
                </a:solidFill>
                <a:effectLst/>
                <a:latin typeface="-apple-system"/>
              </a:rPr>
              <a:t>ideologies</a:t>
            </a:r>
            <a:r>
              <a:rPr lang="en-US" b="0" i="0" dirty="0">
                <a:solidFill>
                  <a:srgbClr val="1F2328"/>
                </a:solidFill>
                <a:effectLst/>
                <a:latin typeface="-apple-system"/>
              </a:rPr>
              <a:t>.</a:t>
            </a:r>
            <a:endParaRPr lang="en-CN" dirty="0"/>
          </a:p>
        </p:txBody>
      </p:sp>
      <p:grpSp>
        <p:nvGrpSpPr>
          <p:cNvPr id="8" name="Group 6">
            <a:extLst>
              <a:ext uri="{FF2B5EF4-FFF2-40B4-BE49-F238E27FC236}">
                <a16:creationId xmlns:a16="http://schemas.microsoft.com/office/drawing/2014/main" id="{6165FA41-22EF-957B-46DD-6A66A827B7D7}"/>
              </a:ext>
            </a:extLst>
          </p:cNvPr>
          <p:cNvGrpSpPr/>
          <p:nvPr/>
        </p:nvGrpSpPr>
        <p:grpSpPr>
          <a:xfrm>
            <a:off x="7276507" y="4009458"/>
            <a:ext cx="4105509" cy="1634194"/>
            <a:chOff x="5038404" y="1883028"/>
            <a:chExt cx="6520880" cy="3218737"/>
          </a:xfrm>
        </p:grpSpPr>
        <p:pic>
          <p:nvPicPr>
            <p:cNvPr id="9" name="Picture 7" descr="A black and white image of a musical instrument&#10;&#10;Description automatically generated">
              <a:extLst>
                <a:ext uri="{FF2B5EF4-FFF2-40B4-BE49-F238E27FC236}">
                  <a16:creationId xmlns:a16="http://schemas.microsoft.com/office/drawing/2014/main" id="{84CE8C7F-04ED-DCDC-0918-E2101A966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404" y="2817014"/>
              <a:ext cx="2485560" cy="512291"/>
            </a:xfrm>
            <a:prstGeom prst="rect">
              <a:avLst/>
            </a:prstGeom>
          </p:spPr>
        </p:pic>
        <p:pic>
          <p:nvPicPr>
            <p:cNvPr id="10" name="Picture 9" descr="A black letter on a white background&#10;&#10;Description automatically generated">
              <a:extLst>
                <a:ext uri="{FF2B5EF4-FFF2-40B4-BE49-F238E27FC236}">
                  <a16:creationId xmlns:a16="http://schemas.microsoft.com/office/drawing/2014/main" id="{892703AB-AADA-273D-C27E-EED122CA53FC}"/>
                </a:ext>
              </a:extLst>
            </p:cNvPr>
            <p:cNvPicPr>
              <a:picLocks noChangeAspect="1"/>
            </p:cNvPicPr>
            <p:nvPr/>
          </p:nvPicPr>
          <p:blipFill rotWithShape="1">
            <a:blip r:embed="rId4">
              <a:extLst>
                <a:ext uri="{28A0092B-C50C-407E-A947-70E740481C1C}">
                  <a14:useLocalDpi xmlns:a14="http://schemas.microsoft.com/office/drawing/2010/main" val="0"/>
                </a:ext>
              </a:extLst>
            </a:blip>
            <a:srcRect l="2300" t="9578" r="3051"/>
            <a:stretch/>
          </p:blipFill>
          <p:spPr>
            <a:xfrm>
              <a:off x="5641639" y="1883028"/>
              <a:ext cx="1608706" cy="512293"/>
            </a:xfrm>
            <a:prstGeom prst="rect">
              <a:avLst/>
            </a:prstGeom>
          </p:spPr>
        </p:pic>
        <p:pic>
          <p:nvPicPr>
            <p:cNvPr id="11" name="Picture 10" descr="A black text with a white background&#10;&#10;Description automatically generated">
              <a:extLst>
                <a:ext uri="{FF2B5EF4-FFF2-40B4-BE49-F238E27FC236}">
                  <a16:creationId xmlns:a16="http://schemas.microsoft.com/office/drawing/2014/main" id="{2D5FE145-E073-8B53-5C74-2DA386C02B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9479" y="3569930"/>
              <a:ext cx="747641" cy="662196"/>
            </a:xfrm>
            <a:prstGeom prst="rect">
              <a:avLst/>
            </a:prstGeom>
          </p:spPr>
        </p:pic>
        <p:cxnSp>
          <p:nvCxnSpPr>
            <p:cNvPr id="13" name="Straight Arrow Connector 11">
              <a:extLst>
                <a:ext uri="{FF2B5EF4-FFF2-40B4-BE49-F238E27FC236}">
                  <a16:creationId xmlns:a16="http://schemas.microsoft.com/office/drawing/2014/main" id="{FF17DE7C-5EDB-B64D-ED54-B99897D03F04}"/>
                </a:ext>
              </a:extLst>
            </p:cNvPr>
            <p:cNvCxnSpPr>
              <a:stCxn id="11" idx="3"/>
            </p:cNvCxnSpPr>
            <p:nvPr/>
          </p:nvCxnSpPr>
          <p:spPr>
            <a:xfrm>
              <a:off x="6637120" y="3901028"/>
              <a:ext cx="12542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2">
              <a:extLst>
                <a:ext uri="{FF2B5EF4-FFF2-40B4-BE49-F238E27FC236}">
                  <a16:creationId xmlns:a16="http://schemas.microsoft.com/office/drawing/2014/main" id="{DB7F069F-5C42-3DB0-DC30-83DC4FD0E38F}"/>
                </a:ext>
              </a:extLst>
            </p:cNvPr>
            <p:cNvCxnSpPr/>
            <p:nvPr/>
          </p:nvCxnSpPr>
          <p:spPr>
            <a:xfrm>
              <a:off x="5787025" y="2395320"/>
              <a:ext cx="0" cy="4216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3">
              <a:extLst>
                <a:ext uri="{FF2B5EF4-FFF2-40B4-BE49-F238E27FC236}">
                  <a16:creationId xmlns:a16="http://schemas.microsoft.com/office/drawing/2014/main" id="{9672ACD2-F32E-50FB-12B9-11F63A7A97B9}"/>
                </a:ext>
              </a:extLst>
            </p:cNvPr>
            <p:cNvCxnSpPr/>
            <p:nvPr/>
          </p:nvCxnSpPr>
          <p:spPr>
            <a:xfrm>
              <a:off x="6964471" y="2395320"/>
              <a:ext cx="0" cy="4216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4">
              <a:extLst>
                <a:ext uri="{FF2B5EF4-FFF2-40B4-BE49-F238E27FC236}">
                  <a16:creationId xmlns:a16="http://schemas.microsoft.com/office/drawing/2014/main" id="{4BB83E8C-0BDA-DB14-1143-379E5BD673CE}"/>
                </a:ext>
              </a:extLst>
            </p:cNvPr>
            <p:cNvSpPr txBox="1"/>
            <p:nvPr/>
          </p:nvSpPr>
          <p:spPr>
            <a:xfrm>
              <a:off x="8267057" y="2462679"/>
              <a:ext cx="3292227" cy="263908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Sentiment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Toxicity</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Regard</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Emotion lexicons</a:t>
              </a:r>
            </a:p>
          </p:txBody>
        </p:sp>
      </p:grpSp>
      <p:sp>
        <p:nvSpPr>
          <p:cNvPr id="17" name="TextBox 15">
            <a:extLst>
              <a:ext uri="{FF2B5EF4-FFF2-40B4-BE49-F238E27FC236}">
                <a16:creationId xmlns:a16="http://schemas.microsoft.com/office/drawing/2014/main" id="{04E75A34-74D3-142C-CA28-AEC99C0ABA51}"/>
              </a:ext>
            </a:extLst>
          </p:cNvPr>
          <p:cNvSpPr txBox="1"/>
          <p:nvPr/>
        </p:nvSpPr>
        <p:spPr>
          <a:xfrm>
            <a:off x="6083695" y="3523420"/>
            <a:ext cx="1184940" cy="400110"/>
          </a:xfrm>
          <a:prstGeom prst="rect">
            <a:avLst/>
          </a:prstGeom>
          <a:noFill/>
        </p:spPr>
        <p:txBody>
          <a:bodyPr wrap="none" rtlCol="0">
            <a:spAutoFit/>
          </a:bodyPr>
          <a:lstStyle/>
          <a:p>
            <a:r>
              <a:rPr lang="en-CN" sz="2000" b="1"/>
              <a:t>Metric</a:t>
            </a:r>
            <a:r>
              <a:rPr lang="en-US" altLang="zh-CN" sz="2000" b="1" dirty="0"/>
              <a:t>:</a:t>
            </a:r>
            <a:endParaRPr lang="en-CN" sz="1600" dirty="0"/>
          </a:p>
        </p:txBody>
      </p:sp>
    </p:spTree>
    <p:extLst>
      <p:ext uri="{BB962C8B-B14F-4D97-AF65-F5344CB8AC3E}">
        <p14:creationId xmlns:p14="http://schemas.microsoft.com/office/powerpoint/2010/main" val="295402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LLMs:</a:t>
            </a:r>
            <a:r>
              <a:rPr lang="zh-CN" altLang="en-US" sz="3200" dirty="0"/>
              <a:t> </a:t>
            </a:r>
            <a:r>
              <a:rPr lang="en-US" altLang="zh-CN" sz="3200" dirty="0"/>
              <a:t>how</a:t>
            </a:r>
            <a:r>
              <a:rPr lang="zh-CN" altLang="en-US" sz="3200" dirty="0"/>
              <a:t> </a:t>
            </a:r>
            <a:r>
              <a:rPr lang="en-US" altLang="zh-CN" sz="3200" dirty="0"/>
              <a:t>to</a:t>
            </a:r>
            <a:r>
              <a:rPr lang="zh-CN" altLang="en-US" sz="3200" dirty="0"/>
              <a:t> </a:t>
            </a:r>
            <a:r>
              <a:rPr lang="en-US" altLang="zh-CN" sz="3200" dirty="0"/>
              <a:t>test</a:t>
            </a:r>
            <a:r>
              <a:rPr lang="zh-CN" altLang="en-US" sz="3200" dirty="0"/>
              <a:t> </a:t>
            </a:r>
            <a:r>
              <a:rPr lang="en-US" altLang="zh-CN" sz="3200" dirty="0"/>
              <a:t>it?</a:t>
            </a:r>
            <a:endParaRPr lang="en-US" sz="3200" dirty="0"/>
          </a:p>
        </p:txBody>
      </p:sp>
      <p:sp>
        <p:nvSpPr>
          <p:cNvPr id="3" name="TextBox 4">
            <a:extLst>
              <a:ext uri="{FF2B5EF4-FFF2-40B4-BE49-F238E27FC236}">
                <a16:creationId xmlns:a16="http://schemas.microsoft.com/office/drawing/2014/main" id="{2587CFAA-C3D3-26A7-3ADE-56DD60540710}"/>
              </a:ext>
            </a:extLst>
          </p:cNvPr>
          <p:cNvSpPr txBox="1"/>
          <p:nvPr/>
        </p:nvSpPr>
        <p:spPr>
          <a:xfrm>
            <a:off x="263827" y="1556792"/>
            <a:ext cx="3949927" cy="461665"/>
          </a:xfrm>
          <a:prstGeom prst="rect">
            <a:avLst/>
          </a:prstGeom>
          <a:noFill/>
        </p:spPr>
        <p:txBody>
          <a:bodyPr wrap="square" rtlCol="0">
            <a:spAutoFit/>
          </a:bodyPr>
          <a:lstStyle/>
          <a:p>
            <a:r>
              <a:rPr lang="en-US" sz="2400" b="1" i="0" dirty="0">
                <a:effectLst/>
                <a:latin typeface="-apple-system"/>
              </a:rPr>
              <a:t>Bias Benchmark for QA (BBQ)</a:t>
            </a:r>
          </a:p>
        </p:txBody>
      </p:sp>
      <p:sp>
        <p:nvSpPr>
          <p:cNvPr id="4" name="TextBox 8">
            <a:extLst>
              <a:ext uri="{FF2B5EF4-FFF2-40B4-BE49-F238E27FC236}">
                <a16:creationId xmlns:a16="http://schemas.microsoft.com/office/drawing/2014/main" id="{7EE455CB-27AE-A687-CD3E-6880D5472ABE}"/>
              </a:ext>
            </a:extLst>
          </p:cNvPr>
          <p:cNvSpPr txBox="1"/>
          <p:nvPr/>
        </p:nvSpPr>
        <p:spPr>
          <a:xfrm>
            <a:off x="273865" y="6262863"/>
            <a:ext cx="5288884" cy="307777"/>
          </a:xfrm>
          <a:prstGeom prst="rect">
            <a:avLst/>
          </a:prstGeom>
          <a:noFill/>
        </p:spPr>
        <p:txBody>
          <a:bodyPr wrap="none" rtlCol="0">
            <a:spAutoFit/>
          </a:bodyPr>
          <a:lstStyle/>
          <a:p>
            <a:r>
              <a:rPr lang="en-US" altLang="zh-CN" sz="1400" dirty="0"/>
              <a:t>BBQ: A Hand-Built Bias Benchmark for Question Answering,</a:t>
            </a:r>
            <a:r>
              <a:rPr lang="zh-CN" altLang="en-US" sz="1400" dirty="0"/>
              <a:t> </a:t>
            </a:r>
            <a:r>
              <a:rPr lang="en-US" altLang="zh-CN" sz="1400" dirty="0"/>
              <a:t>ACL,</a:t>
            </a:r>
            <a:r>
              <a:rPr lang="zh-CN" altLang="en-US" sz="1400" dirty="0"/>
              <a:t> </a:t>
            </a:r>
            <a:r>
              <a:rPr lang="en-US" altLang="zh-CN" sz="1400" dirty="0"/>
              <a:t>2022</a:t>
            </a:r>
          </a:p>
        </p:txBody>
      </p:sp>
      <p:sp>
        <p:nvSpPr>
          <p:cNvPr id="12" name="TextBox 13">
            <a:extLst>
              <a:ext uri="{FF2B5EF4-FFF2-40B4-BE49-F238E27FC236}">
                <a16:creationId xmlns:a16="http://schemas.microsoft.com/office/drawing/2014/main" id="{7706C4F3-E67D-BE8F-6A07-4490D7CC9414}"/>
              </a:ext>
            </a:extLst>
          </p:cNvPr>
          <p:cNvSpPr txBox="1"/>
          <p:nvPr/>
        </p:nvSpPr>
        <p:spPr>
          <a:xfrm>
            <a:off x="273865" y="1961509"/>
            <a:ext cx="3949927" cy="2308324"/>
          </a:xfrm>
          <a:prstGeom prst="rect">
            <a:avLst/>
          </a:prstGeom>
          <a:noFill/>
        </p:spPr>
        <p:txBody>
          <a:bodyPr wrap="square" rtlCol="0">
            <a:spAutoFit/>
          </a:bodyPr>
          <a:lstStyle/>
          <a:p>
            <a:r>
              <a:rPr lang="en-US" altLang="zh-CN" dirty="0">
                <a:latin typeface="-apple-system"/>
              </a:rPr>
              <a:t>By</a:t>
            </a:r>
            <a:r>
              <a:rPr lang="zh-CN" altLang="en-US" dirty="0">
                <a:latin typeface="-apple-system"/>
              </a:rPr>
              <a:t> </a:t>
            </a:r>
            <a:r>
              <a:rPr lang="en-US" altLang="zh-CN" dirty="0">
                <a:latin typeface="-apple-system"/>
              </a:rPr>
              <a:t>New</a:t>
            </a:r>
            <a:r>
              <a:rPr lang="zh-CN" altLang="en-US" dirty="0">
                <a:latin typeface="-apple-system"/>
              </a:rPr>
              <a:t> </a:t>
            </a:r>
            <a:r>
              <a:rPr lang="en-US" altLang="zh-CN" dirty="0">
                <a:latin typeface="-apple-system"/>
              </a:rPr>
              <a:t> York</a:t>
            </a:r>
            <a:r>
              <a:rPr lang="zh-CN" altLang="en-US" dirty="0">
                <a:latin typeface="-apple-system"/>
              </a:rPr>
              <a:t> </a:t>
            </a:r>
            <a:r>
              <a:rPr lang="en-US" altLang="zh-CN" dirty="0">
                <a:latin typeface="-apple-system"/>
              </a:rPr>
              <a:t>University,</a:t>
            </a:r>
            <a:r>
              <a:rPr lang="zh-CN" altLang="en-US" dirty="0">
                <a:latin typeface="-apple-system"/>
              </a:rPr>
              <a:t> </a:t>
            </a:r>
            <a:r>
              <a:rPr lang="en-US" altLang="zh-CN" dirty="0">
                <a:latin typeface="-apple-system"/>
              </a:rPr>
              <a:t>2022</a:t>
            </a:r>
          </a:p>
          <a:p>
            <a:endParaRPr lang="en-US" altLang="zh-CN" dirty="0">
              <a:latin typeface="-apple-system"/>
            </a:endParaRPr>
          </a:p>
          <a:p>
            <a:r>
              <a:rPr lang="en-US" altLang="zh-CN" dirty="0">
                <a:latin typeface="-apple-system"/>
              </a:rPr>
              <a:t>A</a:t>
            </a:r>
            <a:r>
              <a:rPr lang="en-US" dirty="0">
                <a:latin typeface="-apple-system"/>
              </a:rPr>
              <a:t> </a:t>
            </a:r>
            <a:r>
              <a:rPr lang="en-US" altLang="zh-CN" dirty="0">
                <a:latin typeface="-apple-system"/>
              </a:rPr>
              <a:t>question</a:t>
            </a:r>
            <a:r>
              <a:rPr lang="zh-CN" altLang="en-US" dirty="0">
                <a:latin typeface="-apple-system"/>
              </a:rPr>
              <a:t> </a:t>
            </a:r>
            <a:r>
              <a:rPr lang="en-US" altLang="zh-CN" dirty="0">
                <a:latin typeface="-apple-system"/>
              </a:rPr>
              <a:t>set</a:t>
            </a:r>
            <a:r>
              <a:rPr lang="zh-CN" altLang="en-US" dirty="0">
                <a:latin typeface="-apple-system"/>
              </a:rPr>
              <a:t>  </a:t>
            </a:r>
            <a:r>
              <a:rPr lang="en-US" altLang="zh-CN" dirty="0">
                <a:latin typeface="-apple-system"/>
              </a:rPr>
              <a:t>for</a:t>
            </a:r>
            <a:r>
              <a:rPr lang="zh-CN" altLang="en-US" dirty="0">
                <a:latin typeface="-apple-system"/>
              </a:rPr>
              <a:t> </a:t>
            </a:r>
            <a:r>
              <a:rPr lang="en-US" altLang="zh-CN" dirty="0">
                <a:latin typeface="-apple-system"/>
              </a:rPr>
              <a:t>testing</a:t>
            </a:r>
            <a:r>
              <a:rPr lang="zh-CN" altLang="en-US" dirty="0">
                <a:latin typeface="-apple-system"/>
              </a:rPr>
              <a:t> </a:t>
            </a:r>
            <a:r>
              <a:rPr lang="en-US" altLang="zh-CN" dirty="0">
                <a:latin typeface="-apple-system"/>
              </a:rPr>
              <a:t>social</a:t>
            </a:r>
            <a:r>
              <a:rPr lang="zh-CN" altLang="en-US" dirty="0">
                <a:latin typeface="-apple-system"/>
              </a:rPr>
              <a:t> </a:t>
            </a:r>
            <a:r>
              <a:rPr lang="en-US" altLang="zh-CN" dirty="0">
                <a:latin typeface="-apple-system"/>
              </a:rPr>
              <a:t>bias:</a:t>
            </a:r>
            <a:endParaRPr lang="en-US" dirty="0">
              <a:latin typeface="-apple-system"/>
            </a:endParaRPr>
          </a:p>
          <a:p>
            <a:pPr marL="285750" indent="-285750">
              <a:buFont typeface="Arial" panose="020B0604020202020204" pitchFamily="34" charset="0"/>
              <a:buChar char="•"/>
            </a:pPr>
            <a:r>
              <a:rPr lang="en-US" altLang="zh-CN" b="1" dirty="0">
                <a:solidFill>
                  <a:srgbClr val="FF0000"/>
                </a:solidFill>
                <a:latin typeface="-apple-system"/>
              </a:rPr>
              <a:t>9</a:t>
            </a:r>
            <a:r>
              <a:rPr lang="zh-CN" altLang="en-US" dirty="0">
                <a:latin typeface="-apple-system"/>
              </a:rPr>
              <a:t> </a:t>
            </a:r>
            <a:r>
              <a:rPr lang="en-US" altLang="zh-CN" dirty="0">
                <a:latin typeface="-apple-system"/>
              </a:rPr>
              <a:t>bias categories</a:t>
            </a:r>
          </a:p>
          <a:p>
            <a:pPr marL="285750" indent="-285750">
              <a:buFont typeface="Arial" panose="020B0604020202020204" pitchFamily="34" charset="0"/>
              <a:buChar char="•"/>
            </a:pPr>
            <a:r>
              <a:rPr lang="en-US" dirty="0">
                <a:latin typeface="-apple-system"/>
              </a:rPr>
              <a:t>Each category </a:t>
            </a:r>
            <a:r>
              <a:rPr lang="en-US" altLang="zh-CN" dirty="0">
                <a:latin typeface="-apple-system"/>
              </a:rPr>
              <a:t>has</a:t>
            </a:r>
            <a:r>
              <a:rPr lang="zh-CN" altLang="en-US" dirty="0">
                <a:latin typeface="-apple-system"/>
              </a:rPr>
              <a:t> </a:t>
            </a:r>
            <a:r>
              <a:rPr lang="en-US" altLang="zh-CN" b="1" dirty="0">
                <a:solidFill>
                  <a:srgbClr val="FF0000"/>
                </a:solidFill>
                <a:latin typeface="-apple-system"/>
              </a:rPr>
              <a:t>&gt;</a:t>
            </a:r>
            <a:r>
              <a:rPr lang="en-US" b="1" dirty="0">
                <a:solidFill>
                  <a:srgbClr val="FF0000"/>
                </a:solidFill>
                <a:latin typeface="-apple-system"/>
              </a:rPr>
              <a:t>25 </a:t>
            </a:r>
            <a:r>
              <a:rPr lang="en-US" dirty="0">
                <a:latin typeface="-apple-system"/>
              </a:rPr>
              <a:t>templates </a:t>
            </a:r>
          </a:p>
          <a:p>
            <a:pPr marL="285750" indent="-285750">
              <a:buFont typeface="Arial" panose="020B0604020202020204" pitchFamily="34" charset="0"/>
              <a:buChar char="•"/>
            </a:pPr>
            <a:r>
              <a:rPr lang="en-US" altLang="zh-CN" dirty="0">
                <a:latin typeface="-apple-system"/>
              </a:rPr>
              <a:t>W</a:t>
            </a:r>
            <a:r>
              <a:rPr lang="en-US" dirty="0">
                <a:latin typeface="-apple-system"/>
              </a:rPr>
              <a:t>ritten by the authors and validated using </a:t>
            </a:r>
            <a:r>
              <a:rPr lang="en-US" dirty="0" err="1">
                <a:latin typeface="-apple-system"/>
              </a:rPr>
              <a:t>crowdworker</a:t>
            </a:r>
            <a:r>
              <a:rPr lang="en-US" dirty="0">
                <a:latin typeface="-apple-system"/>
              </a:rPr>
              <a:t> judgments.</a:t>
            </a:r>
          </a:p>
          <a:p>
            <a:pPr marL="285750" indent="-285750">
              <a:buFont typeface="Arial" panose="020B0604020202020204" pitchFamily="34" charset="0"/>
              <a:buChar char="•"/>
            </a:pPr>
            <a:r>
              <a:rPr lang="en-US" altLang="zh-CN" dirty="0">
                <a:latin typeface="-apple-system"/>
              </a:rPr>
              <a:t>Overall</a:t>
            </a:r>
            <a:r>
              <a:rPr lang="zh-CN" altLang="en-US" dirty="0">
                <a:latin typeface="-apple-system"/>
              </a:rPr>
              <a:t> </a:t>
            </a:r>
            <a:r>
              <a:rPr lang="en-US" altLang="zh-CN" b="1" dirty="0">
                <a:solidFill>
                  <a:srgbClr val="FF0000"/>
                </a:solidFill>
                <a:latin typeface="-apple-system"/>
              </a:rPr>
              <a:t>&gt;</a:t>
            </a:r>
            <a:r>
              <a:rPr lang="en-US" b="1" dirty="0">
                <a:solidFill>
                  <a:srgbClr val="FF0000"/>
                </a:solidFill>
                <a:latin typeface="-apple-system"/>
              </a:rPr>
              <a:t>58k </a:t>
            </a:r>
            <a:r>
              <a:rPr lang="en-US" dirty="0">
                <a:latin typeface="-apple-system"/>
              </a:rPr>
              <a:t>examples.</a:t>
            </a:r>
          </a:p>
        </p:txBody>
      </p:sp>
      <p:pic>
        <p:nvPicPr>
          <p:cNvPr id="18" name="Picture 2" descr="A table of information&#10;&#10;Description automatically generated">
            <a:extLst>
              <a:ext uri="{FF2B5EF4-FFF2-40B4-BE49-F238E27FC236}">
                <a16:creationId xmlns:a16="http://schemas.microsoft.com/office/drawing/2014/main" id="{174E5442-98F2-D3A2-3B3F-ED45C51AF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507" y="1531585"/>
            <a:ext cx="7672628" cy="4480450"/>
          </a:xfrm>
          <a:prstGeom prst="rect">
            <a:avLst/>
          </a:prstGeom>
        </p:spPr>
      </p:pic>
    </p:spTree>
    <p:extLst>
      <p:ext uri="{BB962C8B-B14F-4D97-AF65-F5344CB8AC3E}">
        <p14:creationId xmlns:p14="http://schemas.microsoft.com/office/powerpoint/2010/main" val="1418975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LLMs:</a:t>
            </a:r>
            <a:r>
              <a:rPr lang="zh-CN" altLang="en-US" sz="3200" dirty="0"/>
              <a:t> </a:t>
            </a:r>
            <a:r>
              <a:rPr lang="en-US" altLang="zh-CN" sz="3200" dirty="0"/>
              <a:t>how</a:t>
            </a:r>
            <a:r>
              <a:rPr lang="zh-CN" altLang="en-US" sz="3200" dirty="0"/>
              <a:t> </a:t>
            </a:r>
            <a:r>
              <a:rPr lang="en-US" altLang="zh-CN" sz="3200" dirty="0"/>
              <a:t>to</a:t>
            </a:r>
            <a:r>
              <a:rPr lang="zh-CN" altLang="en-US" sz="3200" dirty="0"/>
              <a:t> </a:t>
            </a:r>
            <a:r>
              <a:rPr lang="en-US" altLang="zh-CN" sz="3200" dirty="0"/>
              <a:t>test</a:t>
            </a:r>
            <a:r>
              <a:rPr lang="zh-CN" altLang="en-US" sz="3200" dirty="0"/>
              <a:t> </a:t>
            </a:r>
            <a:r>
              <a:rPr lang="en-US" altLang="zh-CN" sz="3200" dirty="0"/>
              <a:t>it?</a:t>
            </a:r>
            <a:endParaRPr lang="en-US" sz="3200" dirty="0"/>
          </a:p>
        </p:txBody>
      </p:sp>
      <p:sp>
        <p:nvSpPr>
          <p:cNvPr id="4" name="TextBox 8">
            <a:extLst>
              <a:ext uri="{FF2B5EF4-FFF2-40B4-BE49-F238E27FC236}">
                <a16:creationId xmlns:a16="http://schemas.microsoft.com/office/drawing/2014/main" id="{7EE455CB-27AE-A687-CD3E-6880D5472ABE}"/>
              </a:ext>
            </a:extLst>
          </p:cNvPr>
          <p:cNvSpPr txBox="1"/>
          <p:nvPr/>
        </p:nvSpPr>
        <p:spPr>
          <a:xfrm>
            <a:off x="408900" y="6310006"/>
            <a:ext cx="5288884" cy="307777"/>
          </a:xfrm>
          <a:prstGeom prst="rect">
            <a:avLst/>
          </a:prstGeom>
          <a:noFill/>
        </p:spPr>
        <p:txBody>
          <a:bodyPr wrap="none" rtlCol="0">
            <a:spAutoFit/>
          </a:bodyPr>
          <a:lstStyle/>
          <a:p>
            <a:r>
              <a:rPr lang="en-US" altLang="zh-CN" sz="1400" dirty="0"/>
              <a:t>BBQ: A Hand-Built Bias Benchmark for Question Answering,</a:t>
            </a:r>
            <a:r>
              <a:rPr lang="zh-CN" altLang="en-US" sz="1400" dirty="0"/>
              <a:t> </a:t>
            </a:r>
            <a:r>
              <a:rPr lang="en-US" altLang="zh-CN" sz="1400" dirty="0"/>
              <a:t>ACL,</a:t>
            </a:r>
            <a:r>
              <a:rPr lang="zh-CN" altLang="en-US" sz="1400" dirty="0"/>
              <a:t> </a:t>
            </a:r>
            <a:r>
              <a:rPr lang="en-US" altLang="zh-CN" sz="1400" dirty="0"/>
              <a:t>2022</a:t>
            </a:r>
          </a:p>
        </p:txBody>
      </p:sp>
      <p:pic>
        <p:nvPicPr>
          <p:cNvPr id="5" name="Picture 3" descr="A diagram of a crime scene&#10;&#10;Description automatically generated">
            <a:extLst>
              <a:ext uri="{FF2B5EF4-FFF2-40B4-BE49-F238E27FC236}">
                <a16:creationId xmlns:a16="http://schemas.microsoft.com/office/drawing/2014/main" id="{D09DD600-C54C-D58B-E5A0-018D1FBE9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165481"/>
            <a:ext cx="4931438" cy="4896543"/>
          </a:xfrm>
          <a:prstGeom prst="rect">
            <a:avLst/>
          </a:prstGeom>
        </p:spPr>
      </p:pic>
      <p:pic>
        <p:nvPicPr>
          <p:cNvPr id="6" name="Picture 5" descr="A math equations on a white background&#10;&#10;Description automatically generated">
            <a:extLst>
              <a:ext uri="{FF2B5EF4-FFF2-40B4-BE49-F238E27FC236}">
                <a16:creationId xmlns:a16="http://schemas.microsoft.com/office/drawing/2014/main" id="{4A5467CA-B8C2-FE5E-6354-8152FAF50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7132" y="2492896"/>
            <a:ext cx="5619182" cy="2597677"/>
          </a:xfrm>
          <a:prstGeom prst="rect">
            <a:avLst/>
          </a:prstGeom>
        </p:spPr>
      </p:pic>
      <p:sp>
        <p:nvSpPr>
          <p:cNvPr id="8" name="TextBox 14">
            <a:extLst>
              <a:ext uri="{FF2B5EF4-FFF2-40B4-BE49-F238E27FC236}">
                <a16:creationId xmlns:a16="http://schemas.microsoft.com/office/drawing/2014/main" id="{36DC77BB-EE66-E911-8765-EACF0222A276}"/>
              </a:ext>
            </a:extLst>
          </p:cNvPr>
          <p:cNvSpPr txBox="1"/>
          <p:nvPr/>
        </p:nvSpPr>
        <p:spPr>
          <a:xfrm>
            <a:off x="6295455" y="1456000"/>
            <a:ext cx="1443024" cy="461665"/>
          </a:xfrm>
          <a:prstGeom prst="rect">
            <a:avLst/>
          </a:prstGeom>
          <a:noFill/>
        </p:spPr>
        <p:txBody>
          <a:bodyPr wrap="none" rtlCol="0">
            <a:spAutoFit/>
          </a:bodyPr>
          <a:lstStyle/>
          <a:p>
            <a:r>
              <a:rPr lang="en-CN" sz="2400" b="1" dirty="0"/>
              <a:t>Metrics</a:t>
            </a:r>
            <a:endParaRPr lang="en-CN" sz="2400" dirty="0"/>
          </a:p>
        </p:txBody>
      </p:sp>
    </p:spTree>
    <p:extLst>
      <p:ext uri="{BB962C8B-B14F-4D97-AF65-F5344CB8AC3E}">
        <p14:creationId xmlns:p14="http://schemas.microsoft.com/office/powerpoint/2010/main" val="8827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773C7A0-89C2-3E13-EBE4-AB1CB05D9E0D}"/>
              </a:ext>
            </a:extLst>
          </p:cNvPr>
          <p:cNvSpPr txBox="1"/>
          <p:nvPr/>
        </p:nvSpPr>
        <p:spPr>
          <a:xfrm>
            <a:off x="298389" y="6309320"/>
            <a:ext cx="5941627" cy="307777"/>
          </a:xfrm>
          <a:prstGeom prst="rect">
            <a:avLst/>
          </a:prstGeom>
          <a:noFill/>
        </p:spPr>
        <p:txBody>
          <a:bodyPr wrap="none" rtlCol="0">
            <a:spAutoFit/>
          </a:bodyPr>
          <a:lstStyle/>
          <a:p>
            <a:r>
              <a:rPr lang="en-US" altLang="zh-CN" sz="1400" dirty="0"/>
              <a:t>Do-Not-Answer: A Dataset for Evaluating Safeguards in LLMs,</a:t>
            </a:r>
            <a:r>
              <a:rPr lang="zh-CN" altLang="en-US" sz="1400" dirty="0"/>
              <a:t> </a:t>
            </a:r>
            <a:r>
              <a:rPr lang="en" altLang="zh-CN" sz="1400" dirty="0"/>
              <a:t>arXiv:2308.13387</a:t>
            </a:r>
          </a:p>
        </p:txBody>
      </p:sp>
      <p:sp>
        <p:nvSpPr>
          <p:cNvPr id="3" name="标题 2">
            <a:extLst>
              <a:ext uri="{FF2B5EF4-FFF2-40B4-BE49-F238E27FC236}">
                <a16:creationId xmlns:a16="http://schemas.microsoft.com/office/drawing/2014/main" id="{3642E638-AEA7-4DF6-A442-E29037616174}"/>
              </a:ext>
            </a:extLst>
          </p:cNvPr>
          <p:cNvSpPr>
            <a:spLocks noGrp="1"/>
          </p:cNvSpPr>
          <p:nvPr>
            <p:ph type="title"/>
          </p:nvPr>
        </p:nvSpPr>
        <p:spPr>
          <a:xfrm>
            <a:off x="479376" y="263742"/>
            <a:ext cx="9361040" cy="572971"/>
          </a:xfrm>
        </p:spPr>
        <p:txBody>
          <a:bodyPr/>
          <a:lstStyle/>
          <a:p>
            <a:r>
              <a:rPr lang="en-US" altLang="zh-CN" sz="3200" dirty="0"/>
              <a:t> Biases</a:t>
            </a:r>
            <a:r>
              <a:rPr lang="zh-CN" altLang="en-US" sz="3200" dirty="0"/>
              <a:t> </a:t>
            </a:r>
            <a:r>
              <a:rPr lang="en-US" altLang="zh-CN" sz="3200" dirty="0"/>
              <a:t>in</a:t>
            </a:r>
            <a:r>
              <a:rPr lang="zh-CN" altLang="en-US" sz="3200" dirty="0"/>
              <a:t> </a:t>
            </a:r>
            <a:r>
              <a:rPr lang="en-US" altLang="zh-CN" sz="3200" dirty="0"/>
              <a:t>LLMS:</a:t>
            </a:r>
            <a:r>
              <a:rPr lang="zh-CN" altLang="en-US" sz="3200" dirty="0"/>
              <a:t> </a:t>
            </a:r>
            <a:r>
              <a:rPr lang="en-US" altLang="zh-CN" sz="3200" dirty="0"/>
              <a:t>Do-Not-Answer</a:t>
            </a:r>
            <a:endParaRPr lang="zh-CN" altLang="en-US" sz="3200" dirty="0"/>
          </a:p>
        </p:txBody>
      </p:sp>
      <p:pic>
        <p:nvPicPr>
          <p:cNvPr id="15" name="Picture 14">
            <a:extLst>
              <a:ext uri="{FF2B5EF4-FFF2-40B4-BE49-F238E27FC236}">
                <a16:creationId xmlns:a16="http://schemas.microsoft.com/office/drawing/2014/main" id="{719096B3-E47C-3C0E-5A61-983DE501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944" y="1132827"/>
            <a:ext cx="5555547" cy="4833970"/>
          </a:xfrm>
          <a:prstGeom prst="rect">
            <a:avLst/>
          </a:prstGeom>
        </p:spPr>
      </p:pic>
      <p:sp>
        <p:nvSpPr>
          <p:cNvPr id="17" name="TextBox 16">
            <a:extLst>
              <a:ext uri="{FF2B5EF4-FFF2-40B4-BE49-F238E27FC236}">
                <a16:creationId xmlns:a16="http://schemas.microsoft.com/office/drawing/2014/main" id="{6EE721B5-8B68-EAAF-AA2C-63D890297C8E}"/>
              </a:ext>
            </a:extLst>
          </p:cNvPr>
          <p:cNvSpPr txBox="1"/>
          <p:nvPr/>
        </p:nvSpPr>
        <p:spPr>
          <a:xfrm>
            <a:off x="1187038" y="1406012"/>
            <a:ext cx="4468760" cy="2159950"/>
          </a:xfrm>
          <a:prstGeom prst="rect">
            <a:avLst/>
          </a:prstGeom>
          <a:noFill/>
        </p:spPr>
        <p:txBody>
          <a:bodyPr wrap="square" rtlCol="0">
            <a:spAutoFit/>
          </a:bodyPr>
          <a:lstStyle/>
          <a:p>
            <a:pPr>
              <a:lnSpc>
                <a:spcPct val="150000"/>
              </a:lnSpc>
            </a:pPr>
            <a:r>
              <a:rPr lang="en-US" sz="2400" b="1" dirty="0"/>
              <a:t>Do-Not-Answer</a:t>
            </a:r>
            <a:r>
              <a:rPr lang="en-US" sz="2400" dirty="0"/>
              <a:t>: </a:t>
            </a:r>
          </a:p>
          <a:p>
            <a:pPr>
              <a:lnSpc>
                <a:spcPct val="150000"/>
              </a:lnSpc>
            </a:pPr>
            <a:r>
              <a:rPr lang="en-US" altLang="zh-CN" sz="1600" dirty="0"/>
              <a:t>By</a:t>
            </a:r>
            <a:r>
              <a:rPr lang="zh-CN" altLang="en-US" sz="1600" dirty="0"/>
              <a:t> </a:t>
            </a:r>
            <a:r>
              <a:rPr lang="en" altLang="zh-CN" sz="1600" dirty="0" err="1"/>
              <a:t>LibrAI</a:t>
            </a:r>
            <a:r>
              <a:rPr lang="en" altLang="zh-CN" sz="1600" dirty="0"/>
              <a:t>, MBZUAI, The University of Melbourne</a:t>
            </a:r>
            <a:endParaRPr lang="en-US" altLang="zh-CN" sz="1600" dirty="0"/>
          </a:p>
          <a:p>
            <a:pPr marL="742950" lvl="1" indent="-285750">
              <a:lnSpc>
                <a:spcPct val="150000"/>
              </a:lnSpc>
              <a:buFont typeface="Arial" panose="020B0604020202020204" pitchFamily="34" charset="0"/>
              <a:buChar char="•"/>
            </a:pPr>
            <a:r>
              <a:rPr lang="en-US" dirty="0"/>
              <a:t>A Dataset for Evaluating Safeguards in LLMs</a:t>
            </a:r>
            <a:endParaRPr lang="en-CN" dirty="0"/>
          </a:p>
        </p:txBody>
      </p:sp>
      <p:sp>
        <p:nvSpPr>
          <p:cNvPr id="18" name="TextBox 17">
            <a:extLst>
              <a:ext uri="{FF2B5EF4-FFF2-40B4-BE49-F238E27FC236}">
                <a16:creationId xmlns:a16="http://schemas.microsoft.com/office/drawing/2014/main" id="{3EF96FC9-1A82-35E3-B731-E3B758E91D9C}"/>
              </a:ext>
            </a:extLst>
          </p:cNvPr>
          <p:cNvSpPr txBox="1"/>
          <p:nvPr/>
        </p:nvSpPr>
        <p:spPr>
          <a:xfrm>
            <a:off x="2150993" y="4372013"/>
            <a:ext cx="2540851" cy="584775"/>
          </a:xfrm>
          <a:prstGeom prst="rect">
            <a:avLst/>
          </a:prstGeom>
          <a:noFill/>
          <a:ln>
            <a:solidFill>
              <a:schemeClr val="accent1"/>
            </a:solidFill>
          </a:ln>
        </p:spPr>
        <p:txBody>
          <a:bodyPr wrap="square" rtlCol="0">
            <a:spAutoFit/>
          </a:bodyPr>
          <a:lstStyle/>
          <a:p>
            <a:pPr algn="ctr"/>
            <a:r>
              <a:rPr lang="en-US" sz="1600" b="1" dirty="0">
                <a:solidFill>
                  <a:srgbClr val="FF0000"/>
                </a:solidFill>
              </a:rPr>
              <a:t>A </a:t>
            </a:r>
            <a:r>
              <a:rPr lang="en-US" altLang="zh-CN" sz="1600" b="1" dirty="0">
                <a:solidFill>
                  <a:srgbClr val="FF0000"/>
                </a:solidFill>
              </a:rPr>
              <a:t>3-level</a:t>
            </a:r>
            <a:r>
              <a:rPr lang="en-US" sz="1600" b="1" dirty="0">
                <a:solidFill>
                  <a:srgbClr val="FF0000"/>
                </a:solidFill>
              </a:rPr>
              <a:t> risk taxonomy for LLMs</a:t>
            </a:r>
            <a:endParaRPr lang="en-CN" sz="1600" b="1" dirty="0">
              <a:solidFill>
                <a:srgbClr val="FF0000"/>
              </a:solidFill>
            </a:endParaRPr>
          </a:p>
        </p:txBody>
      </p:sp>
      <p:cxnSp>
        <p:nvCxnSpPr>
          <p:cNvPr id="4" name="直线箭头连接符 3">
            <a:extLst>
              <a:ext uri="{FF2B5EF4-FFF2-40B4-BE49-F238E27FC236}">
                <a16:creationId xmlns:a16="http://schemas.microsoft.com/office/drawing/2014/main" id="{A4E53581-4E02-3EE8-C6AC-ACE9A313BA2C}"/>
              </a:ext>
            </a:extLst>
          </p:cNvPr>
          <p:cNvCxnSpPr/>
          <p:nvPr/>
        </p:nvCxnSpPr>
        <p:spPr>
          <a:xfrm>
            <a:off x="4871864" y="4649011"/>
            <a:ext cx="7200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18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642E638-AEA7-4DF6-A442-E29037616174}"/>
              </a:ext>
            </a:extLst>
          </p:cNvPr>
          <p:cNvSpPr>
            <a:spLocks noGrp="1"/>
          </p:cNvSpPr>
          <p:nvPr>
            <p:ph type="title"/>
          </p:nvPr>
        </p:nvSpPr>
        <p:spPr>
          <a:xfrm>
            <a:off x="479376" y="263742"/>
            <a:ext cx="9361040" cy="572971"/>
          </a:xfrm>
        </p:spPr>
        <p:txBody>
          <a:bodyPr/>
          <a:lstStyle/>
          <a:p>
            <a:r>
              <a:rPr lang="en-US" altLang="zh-CN" sz="3200" dirty="0"/>
              <a:t>Do-Not-Answer</a:t>
            </a:r>
            <a:endParaRPr lang="zh-CN" altLang="en-US" sz="3200" dirty="0"/>
          </a:p>
        </p:txBody>
      </p:sp>
      <p:sp>
        <p:nvSpPr>
          <p:cNvPr id="8" name="TextBox 7">
            <a:extLst>
              <a:ext uri="{FF2B5EF4-FFF2-40B4-BE49-F238E27FC236}">
                <a16:creationId xmlns:a16="http://schemas.microsoft.com/office/drawing/2014/main" id="{953C9C7C-69F7-4B20-12DF-1CEA783873CA}"/>
              </a:ext>
            </a:extLst>
          </p:cNvPr>
          <p:cNvSpPr txBox="1"/>
          <p:nvPr/>
        </p:nvSpPr>
        <p:spPr>
          <a:xfrm>
            <a:off x="479376" y="1628800"/>
            <a:ext cx="5855734" cy="5047536"/>
          </a:xfrm>
          <a:prstGeom prst="rect">
            <a:avLst/>
          </a:prstGeom>
          <a:noFill/>
        </p:spPr>
        <p:txBody>
          <a:bodyPr wrap="square" rtlCol="0">
            <a:spAutoFit/>
          </a:bodyPr>
          <a:lstStyle/>
          <a:p>
            <a:pPr marL="285750" indent="-285750">
              <a:buFont typeface="Arial" panose="020B0604020202020204" pitchFamily="34" charset="0"/>
              <a:buChar char="•"/>
            </a:pPr>
            <a:r>
              <a:rPr lang="en-US" b="1" dirty="0"/>
              <a:t>Information Hazards</a:t>
            </a:r>
            <a:r>
              <a:rPr lang="en-US" dirty="0"/>
              <a:t>: </a:t>
            </a:r>
            <a:r>
              <a:rPr lang="en-US" sz="1400" dirty="0"/>
              <a:t>These risks arise from the LLM predicting utterances that constitute private or safety-critical information that is present in, or can be inferred from, the training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b="1" dirty="0"/>
              <a:t>Malicious Uses</a:t>
            </a:r>
            <a:r>
              <a:rPr lang="en-US" dirty="0"/>
              <a:t>: </a:t>
            </a:r>
            <a:r>
              <a:rPr lang="en-US" sz="1400" dirty="0"/>
              <a:t>These risks arise from users intentionally exploiting the LLM to cause harm.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b="1" dirty="0"/>
              <a:t>Discrimination, Exclusion and Toxicity</a:t>
            </a:r>
            <a:r>
              <a:rPr lang="en-US" dirty="0"/>
              <a:t>: </a:t>
            </a:r>
            <a:r>
              <a:rPr lang="en-US" sz="1400" dirty="0"/>
              <a:t>These risks arise from the LLM accurately reflecting natural speech, including unjust, toxic, and oppressive tendencies present in the training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b="1" dirty="0"/>
              <a:t>Misinformation Harms</a:t>
            </a:r>
            <a:r>
              <a:rPr lang="en-US" dirty="0"/>
              <a:t>: </a:t>
            </a:r>
            <a:r>
              <a:rPr lang="en-US" sz="1400" dirty="0"/>
              <a:t>These risks arise from the LLM assigning high probability to false, misleading, nonsensical, or poor quality information.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Human-Computer Interaction Harms</a:t>
            </a:r>
            <a:r>
              <a:rPr lang="en-US" dirty="0"/>
              <a:t>: </a:t>
            </a:r>
            <a:r>
              <a:rPr lang="en-US" sz="1400" dirty="0"/>
              <a:t>These risks arise from LLM applications such as conversational agents, that directly engage a user via the mode of conversation.</a:t>
            </a:r>
            <a:endParaRPr lang="en-CN" dirty="0"/>
          </a:p>
        </p:txBody>
      </p:sp>
      <p:pic>
        <p:nvPicPr>
          <p:cNvPr id="4" name="Picture 3" descr="A table of information about the cause of a disease&#10;&#10;Description automatically generated with medium confidence">
            <a:extLst>
              <a:ext uri="{FF2B5EF4-FFF2-40B4-BE49-F238E27FC236}">
                <a16:creationId xmlns:a16="http://schemas.microsoft.com/office/drawing/2014/main" id="{24FEB3BE-9C0D-8A48-67B4-678B90ADD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239" y="2279650"/>
            <a:ext cx="6000750" cy="2298699"/>
          </a:xfrm>
          <a:prstGeom prst="rect">
            <a:avLst/>
          </a:prstGeom>
        </p:spPr>
      </p:pic>
    </p:spTree>
    <p:extLst>
      <p:ext uri="{BB962C8B-B14F-4D97-AF65-F5344CB8AC3E}">
        <p14:creationId xmlns:p14="http://schemas.microsoft.com/office/powerpoint/2010/main" val="1267657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4CA2EB-8B4D-81AC-4A3F-DDB1A86C3559}"/>
              </a:ext>
            </a:extLst>
          </p:cNvPr>
          <p:cNvSpPr>
            <a:spLocks noGrp="1"/>
          </p:cNvSpPr>
          <p:nvPr>
            <p:ph type="title"/>
          </p:nvPr>
        </p:nvSpPr>
        <p:spPr/>
        <p:txBody>
          <a:bodyPr/>
          <a:lstStyle/>
          <a:p>
            <a:r>
              <a:rPr lang="en-US" altLang="zh-CN" dirty="0"/>
              <a:t>Recap:</a:t>
            </a:r>
            <a:r>
              <a:rPr lang="zh-CN" altLang="en-US" dirty="0"/>
              <a:t> </a:t>
            </a:r>
            <a:r>
              <a:rPr lang="en-US" altLang="zh-CN" dirty="0"/>
              <a:t>week</a:t>
            </a:r>
            <a:r>
              <a:rPr lang="zh-CN" altLang="en-US" dirty="0"/>
              <a:t> </a:t>
            </a:r>
            <a:r>
              <a:rPr lang="en-US" altLang="zh-CN" dirty="0"/>
              <a:t>12</a:t>
            </a:r>
            <a:endParaRPr kumimoji="1" lang="zh-CN" altLang="en-US" dirty="0"/>
          </a:p>
        </p:txBody>
      </p:sp>
      <p:sp>
        <p:nvSpPr>
          <p:cNvPr id="4" name="文本框 3">
            <a:extLst>
              <a:ext uri="{FF2B5EF4-FFF2-40B4-BE49-F238E27FC236}">
                <a16:creationId xmlns:a16="http://schemas.microsoft.com/office/drawing/2014/main" id="{84D61723-59D5-9C5B-50A4-BF1E5254B457}"/>
              </a:ext>
            </a:extLst>
          </p:cNvPr>
          <p:cNvSpPr txBox="1"/>
          <p:nvPr/>
        </p:nvSpPr>
        <p:spPr>
          <a:xfrm>
            <a:off x="1343472" y="1412776"/>
            <a:ext cx="8964996" cy="1200329"/>
          </a:xfrm>
          <a:prstGeom prst="rect">
            <a:avLst/>
          </a:prstGeom>
          <a:noFill/>
        </p:spPr>
        <p:txBody>
          <a:bodyPr wrap="square" rtlCol="0">
            <a:spAutoFit/>
          </a:bodyPr>
          <a:lstStyle/>
          <a:p>
            <a:pPr marL="571500" indent="-571500">
              <a:buFont typeface="Wingdings" pitchFamily="2" charset="2"/>
              <a:buChar char="p"/>
            </a:pPr>
            <a:r>
              <a:rPr kumimoji="1" lang="en-US" altLang="zh-CN" sz="2400" dirty="0"/>
              <a:t>Model</a:t>
            </a:r>
            <a:r>
              <a:rPr kumimoji="1" lang="zh-CN" altLang="en-US" sz="2400" dirty="0"/>
              <a:t> </a:t>
            </a:r>
            <a:r>
              <a:rPr kumimoji="1" lang="en-US" altLang="zh-CN" sz="2400" dirty="0"/>
              <a:t>Extraction:</a:t>
            </a:r>
            <a:r>
              <a:rPr kumimoji="1" lang="zh-CN" altLang="en-US" sz="2400" dirty="0"/>
              <a:t> </a:t>
            </a:r>
            <a:r>
              <a:rPr kumimoji="1" lang="en-US" altLang="zh-CN" sz="2400" dirty="0"/>
              <a:t>Attacks</a:t>
            </a:r>
          </a:p>
          <a:p>
            <a:pPr marL="571500" indent="-571500">
              <a:buFont typeface="Wingdings" pitchFamily="2" charset="2"/>
              <a:buChar char="p"/>
            </a:pPr>
            <a:endParaRPr kumimoji="1" lang="en-US" altLang="zh-CN" sz="2400" dirty="0"/>
          </a:p>
          <a:p>
            <a:pPr marL="571500" indent="-571500">
              <a:buFont typeface="Wingdings" pitchFamily="2" charset="2"/>
              <a:buChar char="p"/>
            </a:pPr>
            <a:r>
              <a:rPr kumimoji="1" lang="en-US" altLang="zh-CN" sz="2400" dirty="0"/>
              <a:t>Model</a:t>
            </a:r>
            <a:r>
              <a:rPr kumimoji="1" lang="zh-CN" altLang="en-US" sz="2400" dirty="0"/>
              <a:t> </a:t>
            </a:r>
            <a:r>
              <a:rPr kumimoji="1" lang="en-US" altLang="zh-CN" sz="2400" dirty="0"/>
              <a:t>Extraction:</a:t>
            </a:r>
            <a:r>
              <a:rPr kumimoji="1" lang="zh-CN" altLang="en-US" sz="2400" dirty="0"/>
              <a:t> </a:t>
            </a:r>
            <a:r>
              <a:rPr kumimoji="1" lang="en-US" altLang="zh-CN" sz="2400" dirty="0"/>
              <a:t>Defenses</a:t>
            </a:r>
          </a:p>
        </p:txBody>
      </p:sp>
    </p:spTree>
    <p:extLst>
      <p:ext uri="{BB962C8B-B14F-4D97-AF65-F5344CB8AC3E}">
        <p14:creationId xmlns:p14="http://schemas.microsoft.com/office/powerpoint/2010/main" val="261469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642E638-AEA7-4DF6-A442-E29037616174}"/>
              </a:ext>
            </a:extLst>
          </p:cNvPr>
          <p:cNvSpPr>
            <a:spLocks noGrp="1"/>
          </p:cNvSpPr>
          <p:nvPr>
            <p:ph type="title"/>
          </p:nvPr>
        </p:nvSpPr>
        <p:spPr>
          <a:xfrm>
            <a:off x="479376" y="263742"/>
            <a:ext cx="9361040" cy="572971"/>
          </a:xfrm>
        </p:spPr>
        <p:txBody>
          <a:bodyPr/>
          <a:lstStyle/>
          <a:p>
            <a:r>
              <a:rPr lang="en-US" altLang="zh-CN" sz="3200" dirty="0"/>
              <a:t>Do-Not-Answer</a:t>
            </a:r>
            <a:endParaRPr lang="zh-CN" altLang="en-US" sz="3200" dirty="0"/>
          </a:p>
        </p:txBody>
      </p:sp>
      <p:sp>
        <p:nvSpPr>
          <p:cNvPr id="8" name="TextBox 7">
            <a:extLst>
              <a:ext uri="{FF2B5EF4-FFF2-40B4-BE49-F238E27FC236}">
                <a16:creationId xmlns:a16="http://schemas.microsoft.com/office/drawing/2014/main" id="{953C9C7C-69F7-4B20-12DF-1CEA783873CA}"/>
              </a:ext>
            </a:extLst>
          </p:cNvPr>
          <p:cNvSpPr txBox="1"/>
          <p:nvPr/>
        </p:nvSpPr>
        <p:spPr>
          <a:xfrm>
            <a:off x="210339" y="1537793"/>
            <a:ext cx="4733533" cy="3449662"/>
          </a:xfrm>
          <a:prstGeom prst="rect">
            <a:avLst/>
          </a:prstGeom>
          <a:noFill/>
        </p:spPr>
        <p:txBody>
          <a:bodyPr wrap="square" rtlCol="0">
            <a:spAutoFit/>
          </a:bodyPr>
          <a:lstStyle/>
          <a:p>
            <a:r>
              <a:rPr lang="en-US" b="1" dirty="0"/>
              <a:t>Action  Categories.</a:t>
            </a:r>
          </a:p>
          <a:p>
            <a:endParaRPr lang="en-US" sz="1400" b="1" dirty="0"/>
          </a:p>
          <a:p>
            <a:pPr marL="285750" indent="-285750">
              <a:lnSpc>
                <a:spcPct val="150000"/>
              </a:lnSpc>
              <a:buFont typeface="Arial" panose="020B0604020202020204" pitchFamily="34" charset="0"/>
              <a:buChar char="•"/>
            </a:pPr>
            <a:r>
              <a:rPr lang="en-US" sz="1400" dirty="0"/>
              <a:t>(0) cannot assist;</a:t>
            </a:r>
          </a:p>
          <a:p>
            <a:pPr marL="285750" indent="-285750">
              <a:lnSpc>
                <a:spcPct val="150000"/>
              </a:lnSpc>
              <a:buFont typeface="Arial" panose="020B0604020202020204" pitchFamily="34" charset="0"/>
              <a:buChar char="•"/>
            </a:pPr>
            <a:r>
              <a:rPr lang="en-US" sz="1400" dirty="0"/>
              <a:t>(1) refute the opinion; </a:t>
            </a:r>
          </a:p>
          <a:p>
            <a:pPr marL="285750" indent="-285750">
              <a:lnSpc>
                <a:spcPct val="150000"/>
              </a:lnSpc>
              <a:buFont typeface="Arial" panose="020B0604020202020204" pitchFamily="34" charset="0"/>
              <a:buChar char="•"/>
            </a:pPr>
            <a:r>
              <a:rPr lang="en-US" sz="1400" dirty="0"/>
              <a:t>(2) discuss from dual perspectives;</a:t>
            </a:r>
          </a:p>
          <a:p>
            <a:pPr marL="285750" indent="-285750">
              <a:lnSpc>
                <a:spcPct val="150000"/>
              </a:lnSpc>
              <a:buFont typeface="Arial" panose="020B0604020202020204" pitchFamily="34" charset="0"/>
              <a:buChar char="•"/>
            </a:pPr>
            <a:r>
              <a:rPr lang="en-US" sz="1400" dirty="0"/>
              <a:t>(3) perceive the risk and answer cautiously with a suitable disclaimer; </a:t>
            </a:r>
          </a:p>
          <a:p>
            <a:pPr marL="285750" indent="-285750">
              <a:lnSpc>
                <a:spcPct val="150000"/>
              </a:lnSpc>
              <a:buFont typeface="Arial" panose="020B0604020202020204" pitchFamily="34" charset="0"/>
              <a:buChar char="•"/>
            </a:pPr>
            <a:r>
              <a:rPr lang="en-US" sz="1400" dirty="0"/>
              <a:t>(4) cannot offer accurate or concrete answers due to lack of language model ability or uncertainty; </a:t>
            </a:r>
          </a:p>
          <a:p>
            <a:pPr marL="285750" indent="-285750">
              <a:lnSpc>
                <a:spcPct val="150000"/>
              </a:lnSpc>
              <a:buFont typeface="Arial" panose="020B0604020202020204" pitchFamily="34" charset="0"/>
              <a:buChar char="•"/>
            </a:pPr>
            <a:r>
              <a:rPr lang="en-US" sz="1400" dirty="0"/>
              <a:t>(5) follow and respond to the instruction.</a:t>
            </a:r>
          </a:p>
        </p:txBody>
      </p:sp>
      <p:pic>
        <p:nvPicPr>
          <p:cNvPr id="6" name="Picture 5" descr="A paper with text on it&#10;&#10;Description automatically generated">
            <a:extLst>
              <a:ext uri="{FF2B5EF4-FFF2-40B4-BE49-F238E27FC236}">
                <a16:creationId xmlns:a16="http://schemas.microsoft.com/office/drawing/2014/main" id="{E4EB4051-7643-8E02-BBA5-2B17BDF2C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577" y="1520894"/>
            <a:ext cx="6336704" cy="4045128"/>
          </a:xfrm>
          <a:prstGeom prst="rect">
            <a:avLst/>
          </a:prstGeom>
        </p:spPr>
      </p:pic>
      <p:sp>
        <p:nvSpPr>
          <p:cNvPr id="7" name="Left Brace 6">
            <a:extLst>
              <a:ext uri="{FF2B5EF4-FFF2-40B4-BE49-F238E27FC236}">
                <a16:creationId xmlns:a16="http://schemas.microsoft.com/office/drawing/2014/main" id="{3AC11171-6F90-FE24-AF66-03BE918977BF}"/>
              </a:ext>
            </a:extLst>
          </p:cNvPr>
          <p:cNvSpPr/>
          <p:nvPr/>
        </p:nvSpPr>
        <p:spPr>
          <a:xfrm>
            <a:off x="5737565" y="1988840"/>
            <a:ext cx="214419" cy="28083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9" name="TextBox 8">
            <a:extLst>
              <a:ext uri="{FF2B5EF4-FFF2-40B4-BE49-F238E27FC236}">
                <a16:creationId xmlns:a16="http://schemas.microsoft.com/office/drawing/2014/main" id="{F724FB69-1C9A-405C-1200-339C8CF16697}"/>
              </a:ext>
            </a:extLst>
          </p:cNvPr>
          <p:cNvSpPr txBox="1"/>
          <p:nvPr/>
        </p:nvSpPr>
        <p:spPr>
          <a:xfrm>
            <a:off x="4736970" y="3245108"/>
            <a:ext cx="1000595" cy="307777"/>
          </a:xfrm>
          <a:prstGeom prst="rect">
            <a:avLst/>
          </a:prstGeom>
          <a:noFill/>
        </p:spPr>
        <p:txBody>
          <a:bodyPr wrap="none" rtlCol="0">
            <a:spAutoFit/>
          </a:bodyPr>
          <a:lstStyle/>
          <a:p>
            <a:r>
              <a:rPr lang="en-CN" sz="1400" dirty="0">
                <a:solidFill>
                  <a:schemeClr val="accent6">
                    <a:lumMod val="75000"/>
                  </a:schemeClr>
                </a:solidFill>
              </a:rPr>
              <a:t>harmless</a:t>
            </a:r>
            <a:endParaRPr lang="en-CN" dirty="0">
              <a:solidFill>
                <a:schemeClr val="accent6">
                  <a:lumMod val="75000"/>
                </a:schemeClr>
              </a:solidFill>
            </a:endParaRPr>
          </a:p>
        </p:txBody>
      </p:sp>
      <p:sp>
        <p:nvSpPr>
          <p:cNvPr id="10" name="TextBox 9">
            <a:extLst>
              <a:ext uri="{FF2B5EF4-FFF2-40B4-BE49-F238E27FC236}">
                <a16:creationId xmlns:a16="http://schemas.microsoft.com/office/drawing/2014/main" id="{4186140D-4485-FC8F-BABF-3BCB6E9F3339}"/>
              </a:ext>
            </a:extLst>
          </p:cNvPr>
          <p:cNvSpPr txBox="1"/>
          <p:nvPr/>
        </p:nvSpPr>
        <p:spPr>
          <a:xfrm>
            <a:off x="4795479" y="5035435"/>
            <a:ext cx="883575" cy="307777"/>
          </a:xfrm>
          <a:prstGeom prst="rect">
            <a:avLst/>
          </a:prstGeom>
          <a:noFill/>
        </p:spPr>
        <p:txBody>
          <a:bodyPr wrap="none" rtlCol="0">
            <a:spAutoFit/>
          </a:bodyPr>
          <a:lstStyle/>
          <a:p>
            <a:r>
              <a:rPr lang="en-CN" sz="1400" dirty="0">
                <a:solidFill>
                  <a:srgbClr val="C00000"/>
                </a:solidFill>
              </a:rPr>
              <a:t>harmful</a:t>
            </a:r>
            <a:endParaRPr lang="en-CN" dirty="0">
              <a:solidFill>
                <a:srgbClr val="C00000"/>
              </a:solidFill>
            </a:endParaRPr>
          </a:p>
        </p:txBody>
      </p:sp>
    </p:spTree>
    <p:extLst>
      <p:ext uri="{BB962C8B-B14F-4D97-AF65-F5344CB8AC3E}">
        <p14:creationId xmlns:p14="http://schemas.microsoft.com/office/powerpoint/2010/main" val="251617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642E638-AEA7-4DF6-A442-E29037616174}"/>
              </a:ext>
            </a:extLst>
          </p:cNvPr>
          <p:cNvSpPr>
            <a:spLocks noGrp="1"/>
          </p:cNvSpPr>
          <p:nvPr>
            <p:ph type="title"/>
          </p:nvPr>
        </p:nvSpPr>
        <p:spPr>
          <a:xfrm>
            <a:off x="479376" y="188640"/>
            <a:ext cx="9361040" cy="572971"/>
          </a:xfrm>
        </p:spPr>
        <p:txBody>
          <a:bodyPr/>
          <a:lstStyle/>
          <a:p>
            <a:r>
              <a:rPr lang="en-US" altLang="zh-CN" sz="3200" dirty="0"/>
              <a:t>Do-Not-Answer</a:t>
            </a:r>
            <a:endParaRPr lang="zh-CN" altLang="en-US" sz="3200" dirty="0"/>
          </a:p>
        </p:txBody>
      </p:sp>
      <p:sp>
        <p:nvSpPr>
          <p:cNvPr id="2" name="TextBox 1">
            <a:extLst>
              <a:ext uri="{FF2B5EF4-FFF2-40B4-BE49-F238E27FC236}">
                <a16:creationId xmlns:a16="http://schemas.microsoft.com/office/drawing/2014/main" id="{291DEDED-C33C-5626-D523-C4F0F61EA238}"/>
              </a:ext>
            </a:extLst>
          </p:cNvPr>
          <p:cNvSpPr txBox="1"/>
          <p:nvPr/>
        </p:nvSpPr>
        <p:spPr>
          <a:xfrm>
            <a:off x="324161" y="2276872"/>
            <a:ext cx="4737194" cy="2123658"/>
          </a:xfrm>
          <a:prstGeom prst="rect">
            <a:avLst/>
          </a:prstGeom>
          <a:noFill/>
        </p:spPr>
        <p:txBody>
          <a:bodyPr wrap="none" rtlCol="0">
            <a:spAutoFit/>
          </a:bodyPr>
          <a:lstStyle/>
          <a:p>
            <a:r>
              <a:rPr lang="en-US" sz="2000" b="1" dirty="0"/>
              <a:t>Human Evaluation</a:t>
            </a:r>
          </a:p>
          <a:p>
            <a:endParaRPr lang="en-US" sz="2000" b="1" dirty="0"/>
          </a:p>
          <a:p>
            <a:r>
              <a:rPr lang="en-US" sz="2000" b="1" dirty="0"/>
              <a:t>Automatic Response Evaluation</a:t>
            </a:r>
          </a:p>
          <a:p>
            <a:endParaRPr lang="en-US" dirty="0"/>
          </a:p>
          <a:p>
            <a:pPr marL="285750" indent="-285750">
              <a:buFont typeface="Arial" panose="020B0604020202020204" pitchFamily="34" charset="0"/>
              <a:buChar char="•"/>
            </a:pPr>
            <a:r>
              <a:rPr lang="en-US" dirty="0"/>
              <a:t>GPT-4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PLM-based Classifier</a:t>
            </a:r>
            <a:endParaRPr lang="en-CN" dirty="0"/>
          </a:p>
        </p:txBody>
      </p:sp>
      <p:pic>
        <p:nvPicPr>
          <p:cNvPr id="5" name="Picture 4">
            <a:extLst>
              <a:ext uri="{FF2B5EF4-FFF2-40B4-BE49-F238E27FC236}">
                <a16:creationId xmlns:a16="http://schemas.microsoft.com/office/drawing/2014/main" id="{2B0FF05D-6ABE-1FA9-3C48-C4A3C5662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355" y="1445622"/>
            <a:ext cx="6912768" cy="4181623"/>
          </a:xfrm>
          <a:prstGeom prst="rect">
            <a:avLst/>
          </a:prstGeom>
        </p:spPr>
      </p:pic>
    </p:spTree>
    <p:extLst>
      <p:ext uri="{BB962C8B-B14F-4D97-AF65-F5344CB8AC3E}">
        <p14:creationId xmlns:p14="http://schemas.microsoft.com/office/powerpoint/2010/main" val="135959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Definition</a:t>
            </a:r>
            <a:r>
              <a:rPr lang="zh-CN" altLang="en-US" sz="3200" dirty="0"/>
              <a:t> </a:t>
            </a:r>
            <a:r>
              <a:rPr lang="en-US" altLang="zh-CN" sz="3200" dirty="0"/>
              <a:t>of</a:t>
            </a:r>
            <a:r>
              <a:rPr lang="zh-CN" altLang="en-US" sz="3200" dirty="0"/>
              <a:t> </a:t>
            </a:r>
            <a:r>
              <a:rPr lang="en-US" altLang="zh-CN" sz="3200" dirty="0"/>
              <a:t>Bias</a:t>
            </a:r>
            <a:endParaRPr lang="en-US" sz="3200" dirty="0"/>
          </a:p>
        </p:txBody>
      </p:sp>
      <p:sp>
        <p:nvSpPr>
          <p:cNvPr id="12" name="文本框 11">
            <a:extLst>
              <a:ext uri="{FF2B5EF4-FFF2-40B4-BE49-F238E27FC236}">
                <a16:creationId xmlns:a16="http://schemas.microsoft.com/office/drawing/2014/main" id="{54AFFC65-B557-6DF5-B764-73D65E009452}"/>
              </a:ext>
            </a:extLst>
          </p:cNvPr>
          <p:cNvSpPr txBox="1"/>
          <p:nvPr/>
        </p:nvSpPr>
        <p:spPr>
          <a:xfrm>
            <a:off x="304394" y="5589240"/>
            <a:ext cx="11856640" cy="523220"/>
          </a:xfrm>
          <a:prstGeom prst="rect">
            <a:avLst/>
          </a:prstGeom>
          <a:noFill/>
        </p:spPr>
        <p:txBody>
          <a:bodyPr wrap="square" rtlCol="0">
            <a:spAutoFit/>
          </a:bodyPr>
          <a:lstStyle/>
          <a:p>
            <a:pPr algn="ctr"/>
            <a:r>
              <a:rPr kumimoji="1" lang="en-US" altLang="zh-CN" sz="1400" u="sng" dirty="0" err="1">
                <a:solidFill>
                  <a:srgbClr val="0070C0"/>
                </a:solidFill>
              </a:rPr>
              <a:t>Mehrabi</a:t>
            </a:r>
            <a:r>
              <a:rPr kumimoji="1" lang="en-US" altLang="zh-CN" sz="1400" u="sng" dirty="0">
                <a:solidFill>
                  <a:srgbClr val="0070C0"/>
                </a:solidFill>
              </a:rPr>
              <a:t> et al. “A survey on bias and fairness in machine learning.” ACM Computing Surveys (CSUR) 54.6 (2021): 1-35.</a:t>
            </a:r>
          </a:p>
          <a:p>
            <a:pPr algn="ctr"/>
            <a:r>
              <a:rPr kumimoji="1" lang="en-US" altLang="zh-CN" sz="1400" u="sng" dirty="0">
                <a:solidFill>
                  <a:srgbClr val="0070C0"/>
                </a:solidFill>
              </a:rPr>
              <a:t>https://</a:t>
            </a:r>
            <a:r>
              <a:rPr kumimoji="1" lang="en-US" altLang="zh-CN" sz="1400" u="sng" dirty="0" err="1">
                <a:solidFill>
                  <a:srgbClr val="0070C0"/>
                </a:solidFill>
              </a:rPr>
              <a:t>diversity.nih.gov</a:t>
            </a:r>
            <a:r>
              <a:rPr kumimoji="1" lang="en-US" altLang="zh-CN" sz="1400" u="sng" dirty="0">
                <a:solidFill>
                  <a:srgbClr val="0070C0"/>
                </a:solidFill>
              </a:rPr>
              <a:t>/sociocultural-factors/implicit-bias</a:t>
            </a:r>
          </a:p>
        </p:txBody>
      </p:sp>
      <p:sp>
        <p:nvSpPr>
          <p:cNvPr id="7" name="文本框 6">
            <a:extLst>
              <a:ext uri="{FF2B5EF4-FFF2-40B4-BE49-F238E27FC236}">
                <a16:creationId xmlns:a16="http://schemas.microsoft.com/office/drawing/2014/main" id="{804358F1-D3B2-24FF-B114-43BE223611EE}"/>
              </a:ext>
            </a:extLst>
          </p:cNvPr>
          <p:cNvSpPr txBox="1"/>
          <p:nvPr/>
        </p:nvSpPr>
        <p:spPr>
          <a:xfrm>
            <a:off x="1079104" y="1484784"/>
            <a:ext cx="10369152" cy="3416320"/>
          </a:xfrm>
          <a:prstGeom prst="rect">
            <a:avLst/>
          </a:prstGeom>
          <a:noFill/>
        </p:spPr>
        <p:txBody>
          <a:bodyPr wrap="square" rtlCol="0">
            <a:spAutoFit/>
          </a:bodyPr>
          <a:lstStyle/>
          <a:p>
            <a:r>
              <a:rPr lang="en-US" altLang="zh-CN" sz="2400" b="1" dirty="0">
                <a:solidFill>
                  <a:srgbClr val="C00000"/>
                </a:solidFill>
                <a:effectLst/>
              </a:rPr>
              <a:t>Fairness:</a:t>
            </a:r>
            <a:r>
              <a:rPr lang="zh-CN" altLang="en-US" sz="2400" b="1" dirty="0">
                <a:solidFill>
                  <a:srgbClr val="C00000"/>
                </a:solidFill>
                <a:effectLst/>
              </a:rPr>
              <a:t> </a:t>
            </a:r>
            <a:r>
              <a:rPr lang="en-US" altLang="zh-CN" sz="2400" dirty="0"/>
              <a:t>t</a:t>
            </a:r>
            <a:r>
              <a:rPr lang="en-US" altLang="zh-CN" sz="2400" dirty="0">
                <a:effectLst/>
              </a:rPr>
              <a:t>he</a:t>
            </a:r>
            <a:r>
              <a:rPr lang="zh-CN" altLang="en-US" sz="2400" dirty="0">
                <a:effectLst/>
              </a:rPr>
              <a:t> </a:t>
            </a:r>
            <a:r>
              <a:rPr lang="en-AU" altLang="zh-CN" sz="2400" dirty="0">
                <a:effectLst/>
              </a:rPr>
              <a:t>absence of any prejudice or favouritism toward an</a:t>
            </a:r>
            <a:r>
              <a:rPr lang="zh-CN" altLang="en-US" sz="2400" dirty="0">
                <a:effectLst/>
              </a:rPr>
              <a:t> </a:t>
            </a:r>
            <a:r>
              <a:rPr lang="en-AU" altLang="zh-CN" sz="2400" dirty="0">
                <a:effectLst/>
              </a:rPr>
              <a:t>individual or group based on</a:t>
            </a:r>
            <a:r>
              <a:rPr lang="zh-CN" altLang="en-US" sz="2400" dirty="0">
                <a:effectLst/>
              </a:rPr>
              <a:t> </a:t>
            </a:r>
            <a:r>
              <a:rPr lang="en-AU" altLang="zh-CN" sz="2400" dirty="0">
                <a:effectLst/>
              </a:rPr>
              <a:t>their inherent or acquired</a:t>
            </a:r>
            <a:r>
              <a:rPr lang="zh-CN" altLang="en-US" sz="2400" dirty="0">
                <a:effectLst/>
              </a:rPr>
              <a:t> </a:t>
            </a:r>
            <a:r>
              <a:rPr lang="en-AU" altLang="zh-CN" sz="2400" dirty="0">
                <a:effectLst/>
              </a:rPr>
              <a:t>characteristics</a:t>
            </a:r>
            <a:r>
              <a:rPr lang="en-US" altLang="zh-CN" sz="2400" dirty="0"/>
              <a:t>.</a:t>
            </a:r>
            <a:r>
              <a:rPr lang="zh-CN" altLang="en-US" sz="2400" dirty="0"/>
              <a:t> （无差别化决断）</a:t>
            </a:r>
            <a:endParaRPr lang="en-US" altLang="zh-CN" sz="2400" dirty="0"/>
          </a:p>
          <a:p>
            <a:endParaRPr lang="en-US" altLang="zh-CN" sz="2400" dirty="0">
              <a:effectLst/>
            </a:endParaRPr>
          </a:p>
          <a:p>
            <a:r>
              <a:rPr lang="en-US" altLang="zh-CN" sz="2400" b="1" dirty="0">
                <a:solidFill>
                  <a:srgbClr val="C00000"/>
                </a:solidFill>
              </a:rPr>
              <a:t>Bias:</a:t>
            </a:r>
            <a:r>
              <a:rPr lang="zh-CN" altLang="en-US" sz="2400" b="1" dirty="0">
                <a:solidFill>
                  <a:srgbClr val="C00000"/>
                </a:solidFill>
              </a:rPr>
              <a:t> </a:t>
            </a:r>
            <a:r>
              <a:rPr lang="en-AU" altLang="zh-CN" sz="2400" dirty="0"/>
              <a:t>decisions are</a:t>
            </a:r>
            <a:r>
              <a:rPr lang="zh-CN" altLang="en-US" sz="2400" dirty="0"/>
              <a:t> </a:t>
            </a:r>
            <a:r>
              <a:rPr lang="en-AU" altLang="zh-CN" sz="2400" dirty="0"/>
              <a:t>skewed toward a particular group of people</a:t>
            </a:r>
            <a:r>
              <a:rPr lang="zh-CN" altLang="en-US" sz="2400" dirty="0"/>
              <a:t> </a:t>
            </a:r>
            <a:r>
              <a:rPr lang="en-US" altLang="zh-CN" sz="2400" dirty="0"/>
              <a:t>not</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their</a:t>
            </a:r>
            <a:r>
              <a:rPr lang="zh-CN" altLang="en-US" sz="2400" dirty="0"/>
              <a:t> </a:t>
            </a:r>
            <a:r>
              <a:rPr lang="en-US" altLang="zh-CN" sz="2400" dirty="0"/>
              <a:t>inherent</a:t>
            </a:r>
            <a:r>
              <a:rPr lang="zh-CN" altLang="en-US" sz="2400" dirty="0"/>
              <a:t> </a:t>
            </a:r>
            <a:r>
              <a:rPr lang="en-AU" altLang="zh-CN" sz="2400" dirty="0">
                <a:effectLst/>
              </a:rPr>
              <a:t>characteristics</a:t>
            </a:r>
            <a:r>
              <a:rPr lang="en-US" altLang="zh-CN" sz="2400" dirty="0">
                <a:effectLst/>
              </a:rPr>
              <a:t>.</a:t>
            </a:r>
            <a:r>
              <a:rPr lang="zh-CN" altLang="en-US" sz="2400" dirty="0">
                <a:effectLst/>
              </a:rPr>
              <a:t> （</a:t>
            </a:r>
            <a:r>
              <a:rPr lang="zh-CN" altLang="en-US" sz="2400" dirty="0"/>
              <a:t>差别化决断</a:t>
            </a:r>
            <a:r>
              <a:rPr lang="zh-CN" altLang="en-US" sz="2400" dirty="0">
                <a:effectLst/>
              </a:rPr>
              <a:t>）</a:t>
            </a:r>
            <a:endParaRPr lang="en-US" altLang="zh-CN" sz="2400" dirty="0">
              <a:effectLst/>
            </a:endParaRPr>
          </a:p>
          <a:p>
            <a:endParaRPr lang="en-US" altLang="zh-CN" sz="2400" dirty="0"/>
          </a:p>
          <a:p>
            <a:pPr algn="l"/>
            <a:r>
              <a:rPr lang="en-AU" altLang="zh-CN" sz="2400" b="0" i="0" dirty="0">
                <a:solidFill>
                  <a:srgbClr val="333333"/>
                </a:solidFill>
                <a:effectLst/>
                <a:latin typeface="Roboto" panose="02000000000000000000" pitchFamily="2" charset="0"/>
              </a:rPr>
              <a:t>Bias consists of attitudes, </a:t>
            </a:r>
            <a:r>
              <a:rPr lang="en-AU" altLang="zh-CN" sz="2400" b="0" i="0" dirty="0" err="1">
                <a:solidFill>
                  <a:srgbClr val="333333"/>
                </a:solidFill>
                <a:effectLst/>
                <a:latin typeface="Roboto" panose="02000000000000000000" pitchFamily="2" charset="0"/>
              </a:rPr>
              <a:t>behaviors</a:t>
            </a:r>
            <a:r>
              <a:rPr lang="en-AU" altLang="zh-CN" sz="2400" b="0" i="0" dirty="0">
                <a:solidFill>
                  <a:srgbClr val="333333"/>
                </a:solidFill>
                <a:effectLst/>
                <a:latin typeface="Roboto" panose="02000000000000000000" pitchFamily="2" charset="0"/>
              </a:rPr>
              <a:t>, and actions that are prejudiced in </a:t>
            </a:r>
            <a:r>
              <a:rPr lang="en-AU" altLang="zh-CN" sz="2400" b="0" i="0" dirty="0" err="1">
                <a:solidFill>
                  <a:srgbClr val="333333"/>
                </a:solidFill>
                <a:effectLst/>
                <a:latin typeface="Roboto" panose="02000000000000000000" pitchFamily="2" charset="0"/>
              </a:rPr>
              <a:t>favor</a:t>
            </a:r>
            <a:r>
              <a:rPr lang="en-AU" altLang="zh-CN" sz="2400" b="0" i="0" dirty="0">
                <a:solidFill>
                  <a:srgbClr val="333333"/>
                </a:solidFill>
                <a:effectLst/>
                <a:latin typeface="Roboto" panose="02000000000000000000" pitchFamily="2" charset="0"/>
              </a:rPr>
              <a:t> of or against one person or group compared to another.</a:t>
            </a:r>
            <a:r>
              <a:rPr lang="zh-CN" altLang="en-US" sz="2400" b="0" i="0" dirty="0">
                <a:solidFill>
                  <a:srgbClr val="333333"/>
                </a:solidFill>
                <a:effectLst/>
                <a:latin typeface="Roboto" panose="02000000000000000000" pitchFamily="2" charset="0"/>
              </a:rPr>
              <a:t> （社会学）</a:t>
            </a:r>
            <a:endParaRPr lang="en-AU" altLang="zh-CN" sz="2400" b="0"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2192618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a:xfrm>
            <a:off x="479376" y="133414"/>
            <a:ext cx="10225136" cy="572971"/>
          </a:xfrm>
        </p:spPr>
        <p:txBody>
          <a:bodyPr/>
          <a:lstStyle/>
          <a:p>
            <a:r>
              <a:rPr lang="en-US" altLang="zh-CN" sz="3200" dirty="0"/>
              <a:t>Cognitive</a:t>
            </a:r>
            <a:r>
              <a:rPr lang="zh-CN" altLang="en-US" sz="3200" dirty="0"/>
              <a:t> </a:t>
            </a:r>
            <a:r>
              <a:rPr lang="en-US" altLang="zh-CN" sz="3200" dirty="0"/>
              <a:t>Biases:</a:t>
            </a:r>
            <a:r>
              <a:rPr lang="zh-CN" altLang="en-US" sz="3200" dirty="0"/>
              <a:t> </a:t>
            </a:r>
            <a:r>
              <a:rPr lang="en-AU" altLang="zh-CN" sz="3200" dirty="0"/>
              <a:t>Psychology</a:t>
            </a:r>
            <a:r>
              <a:rPr lang="zh-CN" altLang="en-US" sz="3200" dirty="0"/>
              <a:t> </a:t>
            </a:r>
            <a:r>
              <a:rPr lang="en-US" altLang="zh-CN" sz="3200" dirty="0"/>
              <a:t>and</a:t>
            </a:r>
            <a:r>
              <a:rPr lang="zh-CN" altLang="en-US" sz="3200" dirty="0"/>
              <a:t> </a:t>
            </a:r>
            <a:r>
              <a:rPr lang="en-AU" altLang="zh-CN" sz="3200" dirty="0"/>
              <a:t>Sociology</a:t>
            </a:r>
            <a:endParaRPr lang="en-US" sz="3200" dirty="0"/>
          </a:p>
        </p:txBody>
      </p:sp>
      <p:sp>
        <p:nvSpPr>
          <p:cNvPr id="12" name="文本框 11">
            <a:extLst>
              <a:ext uri="{FF2B5EF4-FFF2-40B4-BE49-F238E27FC236}">
                <a16:creationId xmlns:a16="http://schemas.microsoft.com/office/drawing/2014/main" id="{54AFFC65-B557-6DF5-B764-73D65E009452}"/>
              </a:ext>
            </a:extLst>
          </p:cNvPr>
          <p:cNvSpPr txBox="1"/>
          <p:nvPr/>
        </p:nvSpPr>
        <p:spPr>
          <a:xfrm>
            <a:off x="357132" y="5754415"/>
            <a:ext cx="11856640" cy="523220"/>
          </a:xfrm>
          <a:prstGeom prst="rect">
            <a:avLst/>
          </a:prstGeom>
          <a:noFill/>
        </p:spPr>
        <p:txBody>
          <a:bodyPr wrap="square" rtlCol="0">
            <a:spAutoFit/>
          </a:bodyPr>
          <a:lstStyle/>
          <a:p>
            <a:pPr algn="ctr"/>
            <a:r>
              <a:rPr kumimoji="1" lang="en-US" altLang="zh-CN" sz="1400" u="sng" dirty="0">
                <a:solidFill>
                  <a:srgbClr val="0070C0"/>
                </a:solidFill>
                <a:hlinkClick r:id="rId2"/>
              </a:rPr>
              <a:t>https://en.wikipedia.org/wiki/Cognitive_bias</a:t>
            </a:r>
            <a:endParaRPr kumimoji="1" lang="en-US" altLang="zh-CN" sz="1400" u="sng" dirty="0">
              <a:solidFill>
                <a:srgbClr val="0070C0"/>
              </a:solidFill>
            </a:endParaRPr>
          </a:p>
          <a:p>
            <a:pPr algn="ctr"/>
            <a:r>
              <a:rPr kumimoji="1" lang="en-US" altLang="zh-CN" sz="1400" u="sng" dirty="0">
                <a:solidFill>
                  <a:srgbClr val="0070C0"/>
                </a:solidFill>
                <a:hlinkClick r:id="rId3"/>
              </a:rPr>
              <a:t>https://upload.wikimedia.org/wikipedia/commons/6/65/Cognitive_bias_codex_en.svg</a:t>
            </a:r>
            <a:r>
              <a:rPr kumimoji="1" lang="zh-CN" altLang="en-US" sz="1400" u="sng" dirty="0">
                <a:solidFill>
                  <a:srgbClr val="0070C0"/>
                </a:solidFill>
              </a:rPr>
              <a:t> </a:t>
            </a:r>
            <a:endParaRPr kumimoji="1" lang="en-US" altLang="zh-CN" sz="1400" u="sng" dirty="0">
              <a:solidFill>
                <a:srgbClr val="0070C0"/>
              </a:solidFill>
            </a:endParaRPr>
          </a:p>
        </p:txBody>
      </p:sp>
      <p:pic>
        <p:nvPicPr>
          <p:cNvPr id="15362" name="Picture 2">
            <a:extLst>
              <a:ext uri="{FF2B5EF4-FFF2-40B4-BE49-F238E27FC236}">
                <a16:creationId xmlns:a16="http://schemas.microsoft.com/office/drawing/2014/main" id="{95E2D4B8-8CA1-7FD0-58B4-86147D76F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954" y="980728"/>
            <a:ext cx="5700092" cy="450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975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Types</a:t>
            </a:r>
            <a:r>
              <a:rPr lang="zh-CN" altLang="en-US" sz="3200" dirty="0"/>
              <a:t> </a:t>
            </a:r>
            <a:r>
              <a:rPr lang="en-US" altLang="zh-CN" sz="3200" dirty="0"/>
              <a:t>of</a:t>
            </a:r>
            <a:r>
              <a:rPr lang="zh-CN" altLang="en-US" sz="3200" dirty="0"/>
              <a:t> </a:t>
            </a:r>
            <a:r>
              <a:rPr lang="en-US" altLang="zh-CN" sz="3200" dirty="0"/>
              <a:t>Machine</a:t>
            </a:r>
            <a:r>
              <a:rPr lang="zh-CN" altLang="en-US" sz="3200" dirty="0"/>
              <a:t> </a:t>
            </a:r>
            <a:r>
              <a:rPr lang="en-US" altLang="zh-CN" sz="3200" dirty="0"/>
              <a:t>Learning</a:t>
            </a:r>
            <a:r>
              <a:rPr lang="zh-CN" altLang="en-US" sz="3200" dirty="0"/>
              <a:t> </a:t>
            </a:r>
            <a:r>
              <a:rPr lang="en-US" altLang="zh-CN" sz="3200" dirty="0"/>
              <a:t>Bias</a:t>
            </a:r>
            <a:endParaRPr lang="en-US" sz="3200" dirty="0"/>
          </a:p>
        </p:txBody>
      </p:sp>
      <p:sp>
        <p:nvSpPr>
          <p:cNvPr id="12" name="文本框 11">
            <a:extLst>
              <a:ext uri="{FF2B5EF4-FFF2-40B4-BE49-F238E27FC236}">
                <a16:creationId xmlns:a16="http://schemas.microsoft.com/office/drawing/2014/main" id="{54AFFC65-B557-6DF5-B764-73D65E009452}"/>
              </a:ext>
            </a:extLst>
          </p:cNvPr>
          <p:cNvSpPr txBox="1"/>
          <p:nvPr/>
        </p:nvSpPr>
        <p:spPr>
          <a:xfrm>
            <a:off x="335360" y="5863157"/>
            <a:ext cx="11856640" cy="307777"/>
          </a:xfrm>
          <a:prstGeom prst="rect">
            <a:avLst/>
          </a:prstGeom>
          <a:noFill/>
        </p:spPr>
        <p:txBody>
          <a:bodyPr wrap="square" rtlCol="0">
            <a:spAutoFit/>
          </a:bodyPr>
          <a:lstStyle/>
          <a:p>
            <a:pPr algn="ctr"/>
            <a:r>
              <a:rPr kumimoji="1" lang="en-US" altLang="zh-CN" sz="1400" u="sng" dirty="0" err="1">
                <a:solidFill>
                  <a:srgbClr val="0070C0"/>
                </a:solidFill>
              </a:rPr>
              <a:t>Mehrabi</a:t>
            </a:r>
            <a:r>
              <a:rPr kumimoji="1" lang="en-US" altLang="zh-CN" sz="1400" u="sng" dirty="0">
                <a:solidFill>
                  <a:srgbClr val="0070C0"/>
                </a:solidFill>
              </a:rPr>
              <a:t> et al. “A survey on bias and fairness in machine learning.” ACM Computing Surveys (CSUR) 54.6 (2021): 1-35.</a:t>
            </a:r>
          </a:p>
        </p:txBody>
      </p:sp>
      <p:pic>
        <p:nvPicPr>
          <p:cNvPr id="3" name="图片 2">
            <a:extLst>
              <a:ext uri="{FF2B5EF4-FFF2-40B4-BE49-F238E27FC236}">
                <a16:creationId xmlns:a16="http://schemas.microsoft.com/office/drawing/2014/main" id="{2E58EC9E-AD52-38AA-A6C2-296F4F804D4F}"/>
              </a:ext>
            </a:extLst>
          </p:cNvPr>
          <p:cNvPicPr>
            <a:picLocks noChangeAspect="1"/>
          </p:cNvPicPr>
          <p:nvPr/>
        </p:nvPicPr>
        <p:blipFill>
          <a:blip r:embed="rId2"/>
          <a:stretch>
            <a:fillRect/>
          </a:stretch>
        </p:blipFill>
        <p:spPr>
          <a:xfrm>
            <a:off x="2209800" y="1444154"/>
            <a:ext cx="7342584" cy="3750167"/>
          </a:xfrm>
          <a:prstGeom prst="rect">
            <a:avLst/>
          </a:prstGeom>
        </p:spPr>
      </p:pic>
      <p:sp>
        <p:nvSpPr>
          <p:cNvPr id="4" name="圆角矩形 3">
            <a:extLst>
              <a:ext uri="{FF2B5EF4-FFF2-40B4-BE49-F238E27FC236}">
                <a16:creationId xmlns:a16="http://schemas.microsoft.com/office/drawing/2014/main" id="{5206E711-0775-C2DC-68CF-2159612723E9}"/>
              </a:ext>
            </a:extLst>
          </p:cNvPr>
          <p:cNvSpPr/>
          <p:nvPr/>
        </p:nvSpPr>
        <p:spPr>
          <a:xfrm>
            <a:off x="5159896" y="3104964"/>
            <a:ext cx="936104" cy="612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A0C3DD98-BA08-C7B8-0E03-1727741FD5C7}"/>
              </a:ext>
            </a:extLst>
          </p:cNvPr>
          <p:cNvSpPr txBox="1"/>
          <p:nvPr/>
        </p:nvSpPr>
        <p:spPr>
          <a:xfrm>
            <a:off x="5159896" y="3226332"/>
            <a:ext cx="955711" cy="369332"/>
          </a:xfrm>
          <a:prstGeom prst="rect">
            <a:avLst/>
          </a:prstGeom>
          <a:noFill/>
        </p:spPr>
        <p:txBody>
          <a:bodyPr wrap="none" rtlCol="0">
            <a:spAutoFit/>
          </a:bodyPr>
          <a:lstStyle/>
          <a:p>
            <a:r>
              <a:rPr kumimoji="1" lang="en-US" altLang="zh-CN" b="1" dirty="0">
                <a:solidFill>
                  <a:schemeClr val="bg1"/>
                </a:solidFill>
              </a:rPr>
              <a:t>Model</a:t>
            </a:r>
            <a:endParaRPr kumimoji="1" lang="zh-CN" altLang="en-US" b="1" dirty="0">
              <a:solidFill>
                <a:schemeClr val="bg1"/>
              </a:solidFill>
            </a:endParaRPr>
          </a:p>
        </p:txBody>
      </p:sp>
      <p:sp>
        <p:nvSpPr>
          <p:cNvPr id="6" name="椭圆 5">
            <a:extLst>
              <a:ext uri="{FF2B5EF4-FFF2-40B4-BE49-F238E27FC236}">
                <a16:creationId xmlns:a16="http://schemas.microsoft.com/office/drawing/2014/main" id="{1FDA3CFF-6B7A-06C9-41D0-56CF78EAC94A}"/>
              </a:ext>
            </a:extLst>
          </p:cNvPr>
          <p:cNvSpPr/>
          <p:nvPr/>
        </p:nvSpPr>
        <p:spPr>
          <a:xfrm>
            <a:off x="3935760" y="2302494"/>
            <a:ext cx="1368152" cy="936104"/>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12613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Data</a:t>
            </a:r>
            <a:r>
              <a:rPr lang="zh-CN" altLang="en-US" sz="3200" dirty="0"/>
              <a:t> </a:t>
            </a:r>
            <a:r>
              <a:rPr lang="en-US" altLang="zh-CN" sz="3200" dirty="0"/>
              <a:t>Bias</a:t>
            </a:r>
            <a:endParaRPr lang="en-US" sz="3200" dirty="0"/>
          </a:p>
        </p:txBody>
      </p:sp>
      <p:sp>
        <p:nvSpPr>
          <p:cNvPr id="12" name="文本框 11">
            <a:extLst>
              <a:ext uri="{FF2B5EF4-FFF2-40B4-BE49-F238E27FC236}">
                <a16:creationId xmlns:a16="http://schemas.microsoft.com/office/drawing/2014/main" id="{54AFFC65-B557-6DF5-B764-73D65E009452}"/>
              </a:ext>
            </a:extLst>
          </p:cNvPr>
          <p:cNvSpPr txBox="1"/>
          <p:nvPr/>
        </p:nvSpPr>
        <p:spPr>
          <a:xfrm>
            <a:off x="335360" y="5863157"/>
            <a:ext cx="11856640" cy="307777"/>
          </a:xfrm>
          <a:prstGeom prst="rect">
            <a:avLst/>
          </a:prstGeom>
          <a:noFill/>
        </p:spPr>
        <p:txBody>
          <a:bodyPr wrap="square" rtlCol="0">
            <a:spAutoFit/>
          </a:bodyPr>
          <a:lstStyle/>
          <a:p>
            <a:pPr algn="ctr"/>
            <a:r>
              <a:rPr kumimoji="1" lang="en-US" altLang="zh-CN" sz="1400" u="sng" dirty="0" err="1">
                <a:solidFill>
                  <a:srgbClr val="0070C0"/>
                </a:solidFill>
              </a:rPr>
              <a:t>Mehrabi</a:t>
            </a:r>
            <a:r>
              <a:rPr kumimoji="1" lang="en-US" altLang="zh-CN" sz="1400" u="sng" dirty="0">
                <a:solidFill>
                  <a:srgbClr val="0070C0"/>
                </a:solidFill>
              </a:rPr>
              <a:t> et al. “A survey on bias and fairness in machine learning.” ACM Computing Surveys (CSUR) 54.6 (2021): 1-35.</a:t>
            </a:r>
          </a:p>
        </p:txBody>
      </p:sp>
      <p:sp>
        <p:nvSpPr>
          <p:cNvPr id="7" name="文本框 6">
            <a:extLst>
              <a:ext uri="{FF2B5EF4-FFF2-40B4-BE49-F238E27FC236}">
                <a16:creationId xmlns:a16="http://schemas.microsoft.com/office/drawing/2014/main" id="{9EB17607-6FDA-2D82-0064-ED3511C532BB}"/>
              </a:ext>
            </a:extLst>
          </p:cNvPr>
          <p:cNvSpPr txBox="1"/>
          <p:nvPr/>
        </p:nvSpPr>
        <p:spPr>
          <a:xfrm>
            <a:off x="1565599" y="1116027"/>
            <a:ext cx="9931001" cy="4401205"/>
          </a:xfrm>
          <a:prstGeom prst="rect">
            <a:avLst/>
          </a:prstGeom>
          <a:noFill/>
        </p:spPr>
        <p:txBody>
          <a:bodyPr wrap="square" rtlCol="0">
            <a:spAutoFit/>
          </a:bodyPr>
          <a:lstStyle/>
          <a:p>
            <a:pPr marL="285750" indent="-285750">
              <a:buFont typeface="Wingdings" pitchFamily="2" charset="2"/>
              <a:buChar char="p"/>
            </a:pPr>
            <a:r>
              <a:rPr kumimoji="1" lang="en-US" altLang="zh-CN" sz="2000" dirty="0"/>
              <a:t>Measurement</a:t>
            </a:r>
            <a:r>
              <a:rPr kumimoji="1" lang="zh-CN" altLang="en-US" sz="2000" dirty="0"/>
              <a:t> </a:t>
            </a:r>
            <a:r>
              <a:rPr kumimoji="1" lang="en-US" altLang="zh-CN" sz="2000" dirty="0"/>
              <a:t>Bias</a:t>
            </a:r>
          </a:p>
          <a:p>
            <a:pPr lvl="1"/>
            <a:r>
              <a:rPr kumimoji="1" lang="en-US" altLang="zh-CN" sz="2000" dirty="0"/>
              <a:t>-</a:t>
            </a:r>
            <a:r>
              <a:rPr kumimoji="1" lang="zh-CN" altLang="en-US" sz="2000" dirty="0"/>
              <a:t> </a:t>
            </a:r>
            <a:r>
              <a:rPr kumimoji="1" lang="en-US" altLang="zh-CN" sz="2000" dirty="0"/>
              <a:t>COMPAS</a:t>
            </a:r>
            <a:r>
              <a:rPr kumimoji="1" lang="zh-CN" altLang="en-US" sz="2000" dirty="0"/>
              <a:t> 使用被捕次数和家庭成员被捕次数作为风险预测属性</a:t>
            </a:r>
            <a:endParaRPr kumimoji="1" lang="en-US" altLang="zh-CN" sz="2000" dirty="0"/>
          </a:p>
          <a:p>
            <a:pPr marL="285750" indent="-285750">
              <a:buFont typeface="Wingdings" pitchFamily="2" charset="2"/>
              <a:buChar char="p"/>
            </a:pPr>
            <a:r>
              <a:rPr kumimoji="1" lang="en-US" altLang="zh-CN" sz="2000" dirty="0"/>
              <a:t>Omitted</a:t>
            </a:r>
            <a:r>
              <a:rPr kumimoji="1" lang="zh-CN" altLang="en-US" sz="2000" dirty="0"/>
              <a:t> </a:t>
            </a:r>
            <a:r>
              <a:rPr kumimoji="1" lang="en-US" altLang="zh-CN" sz="2000" dirty="0"/>
              <a:t>Variable</a:t>
            </a:r>
            <a:r>
              <a:rPr kumimoji="1" lang="zh-CN" altLang="en-US" sz="2000" dirty="0"/>
              <a:t> </a:t>
            </a:r>
            <a:r>
              <a:rPr kumimoji="1" lang="en-US" altLang="zh-CN" sz="2000" dirty="0"/>
              <a:t>Bias</a:t>
            </a:r>
          </a:p>
          <a:p>
            <a:pPr lvl="1"/>
            <a:r>
              <a:rPr kumimoji="1" lang="en-US" altLang="zh-CN" sz="2000" dirty="0"/>
              <a:t>-</a:t>
            </a:r>
            <a:r>
              <a:rPr kumimoji="1" lang="zh-CN" altLang="en-US" sz="2000" dirty="0"/>
              <a:t> 竞争对手（忽略的因素）的出现导致大量用户退订</a:t>
            </a:r>
            <a:endParaRPr kumimoji="1" lang="en-US" altLang="zh-CN" sz="2000" dirty="0"/>
          </a:p>
          <a:p>
            <a:pPr marL="285750" indent="-285750">
              <a:buFont typeface="Wingdings" pitchFamily="2" charset="2"/>
              <a:buChar char="p"/>
            </a:pPr>
            <a:r>
              <a:rPr kumimoji="1" lang="en-US" altLang="zh-CN" sz="2000" dirty="0"/>
              <a:t>Representation</a:t>
            </a:r>
            <a:r>
              <a:rPr kumimoji="1" lang="zh-CN" altLang="en-US" sz="2000" dirty="0"/>
              <a:t> </a:t>
            </a:r>
            <a:r>
              <a:rPr kumimoji="1" lang="en-US" altLang="zh-CN" sz="2000" dirty="0"/>
              <a:t>Bias</a:t>
            </a:r>
          </a:p>
          <a:p>
            <a:pPr lvl="1"/>
            <a:r>
              <a:rPr kumimoji="1" lang="en-US" altLang="zh-CN" sz="2000" dirty="0"/>
              <a:t>-</a:t>
            </a:r>
            <a:r>
              <a:rPr kumimoji="1" lang="zh-CN" altLang="en-US" sz="2000" dirty="0"/>
              <a:t> 数据集的分布不具有全局代表性：比如</a:t>
            </a:r>
            <a:r>
              <a:rPr kumimoji="1" lang="en-US" altLang="zh-CN" sz="2000" dirty="0"/>
              <a:t>ImageNet</a:t>
            </a:r>
            <a:r>
              <a:rPr kumimoji="1" lang="zh-CN" altLang="en-US" sz="2000" dirty="0"/>
              <a:t>的地域分布</a:t>
            </a:r>
            <a:endParaRPr kumimoji="1" lang="en-US" altLang="zh-CN" sz="2000" dirty="0"/>
          </a:p>
          <a:p>
            <a:pPr marL="285750" indent="-285750">
              <a:buFont typeface="Wingdings" pitchFamily="2" charset="2"/>
              <a:buChar char="p"/>
            </a:pPr>
            <a:r>
              <a:rPr kumimoji="1" lang="en-US" altLang="zh-CN" sz="2000" dirty="0"/>
              <a:t>Aggregation</a:t>
            </a:r>
            <a:r>
              <a:rPr kumimoji="1" lang="zh-CN" altLang="en-US" sz="2000" dirty="0"/>
              <a:t> </a:t>
            </a:r>
            <a:r>
              <a:rPr kumimoji="1" lang="en-US" altLang="zh-CN" sz="2000" dirty="0"/>
              <a:t>Bias</a:t>
            </a:r>
          </a:p>
          <a:p>
            <a:pPr marL="914400" lvl="1" indent="-457200">
              <a:buFont typeface="+mj-lt"/>
              <a:buAutoNum type="alphaLcParenR"/>
            </a:pPr>
            <a:r>
              <a:rPr kumimoji="1" lang="en-US" altLang="zh-CN" sz="2000" dirty="0"/>
              <a:t>Simpson’s</a:t>
            </a:r>
            <a:r>
              <a:rPr kumimoji="1" lang="zh-CN" altLang="en-US" sz="2000" dirty="0"/>
              <a:t> </a:t>
            </a:r>
            <a:r>
              <a:rPr kumimoji="1" lang="en-US" altLang="zh-CN" sz="2000" dirty="0"/>
              <a:t>Paradox</a:t>
            </a:r>
            <a:r>
              <a:rPr kumimoji="1" lang="zh-CN" altLang="en-US" sz="2000" dirty="0"/>
              <a:t>：</a:t>
            </a:r>
            <a:r>
              <a:rPr lang="zh-CN" altLang="en-US" sz="2000" i="0" dirty="0">
                <a:solidFill>
                  <a:srgbClr val="202124"/>
                </a:solidFill>
                <a:effectLst/>
                <a:latin typeface="Roboto" panose="02000000000000000000" pitchFamily="2" charset="0"/>
              </a:rPr>
              <a:t>在某个条件下的两组数据，分别讨论时都会满足某种性质，可是一旦合并考虑，却可能导致相反的结论</a:t>
            </a:r>
            <a:endParaRPr kumimoji="1" lang="en-US" altLang="zh-CN" sz="2000" dirty="0"/>
          </a:p>
          <a:p>
            <a:pPr marL="914400" lvl="1" indent="-457200">
              <a:buFont typeface="+mj-lt"/>
              <a:buAutoNum type="alphaLcParenR"/>
            </a:pPr>
            <a:r>
              <a:rPr kumimoji="1" lang="en-US" altLang="zh-CN" sz="2000" dirty="0"/>
              <a:t>Modifiable</a:t>
            </a:r>
            <a:r>
              <a:rPr kumimoji="1" lang="zh-CN" altLang="en-US" sz="2000" dirty="0"/>
              <a:t> </a:t>
            </a:r>
            <a:r>
              <a:rPr kumimoji="1" lang="en-US" altLang="zh-CN" sz="2000" dirty="0"/>
              <a:t>Areal</a:t>
            </a:r>
            <a:r>
              <a:rPr kumimoji="1" lang="zh-CN" altLang="en-US" sz="2000" dirty="0"/>
              <a:t> </a:t>
            </a:r>
            <a:r>
              <a:rPr kumimoji="1" lang="en-US" altLang="zh-CN" sz="2000" dirty="0"/>
              <a:t>Unit</a:t>
            </a:r>
            <a:r>
              <a:rPr kumimoji="1" lang="zh-CN" altLang="en-US" sz="2000" dirty="0"/>
              <a:t> </a:t>
            </a:r>
            <a:r>
              <a:rPr kumimoji="1" lang="en-US" altLang="zh-CN" sz="2000" dirty="0"/>
              <a:t>Problem</a:t>
            </a:r>
            <a:r>
              <a:rPr kumimoji="1" lang="zh-CN" altLang="en-US" sz="2000" dirty="0"/>
              <a:t> （</a:t>
            </a:r>
            <a:r>
              <a:rPr kumimoji="1" lang="en-US" altLang="zh-CN" sz="2000" dirty="0"/>
              <a:t>MAUP</a:t>
            </a:r>
            <a:r>
              <a:rPr kumimoji="1" lang="zh-CN" altLang="en-US" sz="2000" dirty="0"/>
              <a:t>）：分析结果随基本面积单元（栅格细胞或粒度）定义的不同而变化的问题</a:t>
            </a:r>
            <a:endParaRPr kumimoji="1" lang="en-US" altLang="zh-CN" sz="2000" dirty="0"/>
          </a:p>
          <a:p>
            <a:pPr marL="457200" indent="-457200">
              <a:buFont typeface="Wingdings" pitchFamily="2" charset="2"/>
              <a:buChar char="p"/>
            </a:pPr>
            <a:r>
              <a:rPr kumimoji="1" lang="en-US" altLang="zh-CN" sz="2000" dirty="0"/>
              <a:t>Sampling</a:t>
            </a:r>
            <a:r>
              <a:rPr kumimoji="1" lang="zh-CN" altLang="en-US" sz="2000" dirty="0"/>
              <a:t> </a:t>
            </a:r>
            <a:r>
              <a:rPr kumimoji="1" lang="en-US" altLang="zh-CN" sz="2000" dirty="0"/>
              <a:t>Bias</a:t>
            </a:r>
            <a:r>
              <a:rPr kumimoji="1" lang="zh-CN" altLang="en-US" sz="2000" dirty="0"/>
              <a:t>：跟</a:t>
            </a:r>
            <a:r>
              <a:rPr kumimoji="1" lang="en-US" altLang="zh-CN" sz="2000" dirty="0"/>
              <a:t>representation</a:t>
            </a:r>
            <a:r>
              <a:rPr kumimoji="1" lang="zh-CN" altLang="en-US" sz="2000" dirty="0"/>
              <a:t> </a:t>
            </a:r>
            <a:r>
              <a:rPr kumimoji="1" lang="en-US" altLang="zh-CN" sz="2000" dirty="0"/>
              <a:t>bias</a:t>
            </a:r>
            <a:r>
              <a:rPr kumimoji="1" lang="zh-CN" altLang="en-US" sz="2000" dirty="0"/>
              <a:t>类似，源自非随机采样</a:t>
            </a:r>
            <a:endParaRPr kumimoji="1" lang="en-US" altLang="zh-CN" sz="2000" dirty="0"/>
          </a:p>
          <a:p>
            <a:pPr marL="457200" indent="-457200">
              <a:buFont typeface="Wingdings" pitchFamily="2" charset="2"/>
              <a:buChar char="p"/>
            </a:pPr>
            <a:r>
              <a:rPr kumimoji="1" lang="en-US" altLang="zh-CN" sz="2000" dirty="0"/>
              <a:t>Longitudinal</a:t>
            </a:r>
            <a:r>
              <a:rPr kumimoji="1" lang="zh-CN" altLang="en-US" sz="2000" dirty="0"/>
              <a:t> </a:t>
            </a:r>
            <a:r>
              <a:rPr kumimoji="1" lang="en-US" altLang="zh-CN" sz="2000" dirty="0"/>
              <a:t>Data</a:t>
            </a:r>
            <a:r>
              <a:rPr kumimoji="1" lang="zh-CN" altLang="en-US" sz="2000" dirty="0"/>
              <a:t> </a:t>
            </a:r>
            <a:r>
              <a:rPr kumimoji="1" lang="en-US" altLang="zh-CN" sz="2000" dirty="0"/>
              <a:t>Fallacy</a:t>
            </a:r>
            <a:r>
              <a:rPr kumimoji="1" lang="zh-CN" altLang="en-US" sz="2000" dirty="0"/>
              <a:t> （纵向数据错误）：未考虑时间因素</a:t>
            </a:r>
            <a:endParaRPr kumimoji="1" lang="en-US" altLang="zh-CN" sz="2000" dirty="0"/>
          </a:p>
          <a:p>
            <a:pPr marL="457200" indent="-457200">
              <a:buFont typeface="Wingdings" pitchFamily="2" charset="2"/>
              <a:buChar char="p"/>
            </a:pPr>
            <a:r>
              <a:rPr kumimoji="1" lang="en-US" altLang="zh-CN" sz="2000" dirty="0"/>
              <a:t>Linking</a:t>
            </a:r>
            <a:r>
              <a:rPr kumimoji="1" lang="zh-CN" altLang="en-US" sz="2000" dirty="0"/>
              <a:t> </a:t>
            </a:r>
            <a:r>
              <a:rPr kumimoji="1" lang="en-US" altLang="zh-CN" sz="2000" dirty="0"/>
              <a:t>Bias</a:t>
            </a:r>
            <a:r>
              <a:rPr kumimoji="1" lang="zh-CN" altLang="en-US" sz="2000" dirty="0"/>
              <a:t>：社交网络图里面用户交互规律和连接关系有很大不同</a:t>
            </a:r>
          </a:p>
        </p:txBody>
      </p:sp>
    </p:spTree>
    <p:extLst>
      <p:ext uri="{BB962C8B-B14F-4D97-AF65-F5344CB8AC3E}">
        <p14:creationId xmlns:p14="http://schemas.microsoft.com/office/powerpoint/2010/main" val="43463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Algorithmic</a:t>
            </a:r>
            <a:r>
              <a:rPr lang="zh-CN" altLang="en-US" sz="3200" dirty="0"/>
              <a:t> </a:t>
            </a:r>
            <a:r>
              <a:rPr lang="en-US" altLang="zh-CN" sz="3200" dirty="0"/>
              <a:t>Bias</a:t>
            </a:r>
            <a:endParaRPr lang="en-US" sz="3200" dirty="0"/>
          </a:p>
        </p:txBody>
      </p:sp>
      <p:sp>
        <p:nvSpPr>
          <p:cNvPr id="12" name="文本框 11">
            <a:extLst>
              <a:ext uri="{FF2B5EF4-FFF2-40B4-BE49-F238E27FC236}">
                <a16:creationId xmlns:a16="http://schemas.microsoft.com/office/drawing/2014/main" id="{54AFFC65-B557-6DF5-B764-73D65E009452}"/>
              </a:ext>
            </a:extLst>
          </p:cNvPr>
          <p:cNvSpPr txBox="1"/>
          <p:nvPr/>
        </p:nvSpPr>
        <p:spPr>
          <a:xfrm>
            <a:off x="335360" y="5863157"/>
            <a:ext cx="11856640" cy="307777"/>
          </a:xfrm>
          <a:prstGeom prst="rect">
            <a:avLst/>
          </a:prstGeom>
          <a:noFill/>
        </p:spPr>
        <p:txBody>
          <a:bodyPr wrap="square" rtlCol="0">
            <a:spAutoFit/>
          </a:bodyPr>
          <a:lstStyle/>
          <a:p>
            <a:pPr algn="ctr"/>
            <a:r>
              <a:rPr kumimoji="1" lang="en-US" altLang="zh-CN" sz="1400" u="sng" dirty="0" err="1">
                <a:solidFill>
                  <a:srgbClr val="0070C0"/>
                </a:solidFill>
              </a:rPr>
              <a:t>Mehrabi</a:t>
            </a:r>
            <a:r>
              <a:rPr kumimoji="1" lang="en-US" altLang="zh-CN" sz="1400" u="sng" dirty="0">
                <a:solidFill>
                  <a:srgbClr val="0070C0"/>
                </a:solidFill>
              </a:rPr>
              <a:t> et al. “A survey on bias and fairness in machine learning.” ACM Computing Surveys (CSUR) 54.6 (2021): 1-35.</a:t>
            </a:r>
          </a:p>
        </p:txBody>
      </p:sp>
      <p:sp>
        <p:nvSpPr>
          <p:cNvPr id="7" name="文本框 6">
            <a:extLst>
              <a:ext uri="{FF2B5EF4-FFF2-40B4-BE49-F238E27FC236}">
                <a16:creationId xmlns:a16="http://schemas.microsoft.com/office/drawing/2014/main" id="{9EB17607-6FDA-2D82-0064-ED3511C532BB}"/>
              </a:ext>
            </a:extLst>
          </p:cNvPr>
          <p:cNvSpPr txBox="1"/>
          <p:nvPr/>
        </p:nvSpPr>
        <p:spPr>
          <a:xfrm>
            <a:off x="1565599" y="1052736"/>
            <a:ext cx="9931001" cy="4653005"/>
          </a:xfrm>
          <a:prstGeom prst="rect">
            <a:avLst/>
          </a:prstGeom>
          <a:noFill/>
        </p:spPr>
        <p:txBody>
          <a:bodyPr wrap="square" rtlCol="0">
            <a:spAutoFit/>
          </a:bodyPr>
          <a:lstStyle/>
          <a:p>
            <a:pPr marL="285750" indent="-285750">
              <a:lnSpc>
                <a:spcPct val="150000"/>
              </a:lnSpc>
              <a:buFont typeface="Wingdings" pitchFamily="2" charset="2"/>
              <a:buChar char="p"/>
            </a:pPr>
            <a:r>
              <a:rPr kumimoji="1" lang="en-US" altLang="zh-CN" sz="2000" dirty="0"/>
              <a:t>Algorithmic</a:t>
            </a:r>
            <a:r>
              <a:rPr kumimoji="1" lang="zh-CN" altLang="en-US" sz="2000" dirty="0"/>
              <a:t> </a:t>
            </a:r>
            <a:r>
              <a:rPr kumimoji="1" lang="en-US" altLang="zh-CN" sz="2000" dirty="0"/>
              <a:t>Bias</a:t>
            </a:r>
          </a:p>
          <a:p>
            <a:pPr lvl="1">
              <a:lnSpc>
                <a:spcPct val="150000"/>
              </a:lnSpc>
            </a:pPr>
            <a:r>
              <a:rPr kumimoji="1" lang="en-US" altLang="zh-CN" sz="2000" dirty="0"/>
              <a:t>-</a:t>
            </a:r>
            <a:r>
              <a:rPr kumimoji="1" lang="zh-CN" altLang="en-US" sz="2000" dirty="0"/>
              <a:t> 优化、正则化方法，统计分析方法，对数据的有偏使用</a:t>
            </a:r>
            <a:endParaRPr kumimoji="1" lang="en-US" altLang="zh-CN" sz="2000" dirty="0"/>
          </a:p>
          <a:p>
            <a:pPr marL="285750" indent="-285750">
              <a:lnSpc>
                <a:spcPct val="150000"/>
              </a:lnSpc>
              <a:buFont typeface="Wingdings" pitchFamily="2" charset="2"/>
              <a:buChar char="p"/>
            </a:pPr>
            <a:r>
              <a:rPr kumimoji="1" lang="en-US" altLang="zh-CN" sz="2000" dirty="0"/>
              <a:t>Recommendation</a:t>
            </a:r>
            <a:r>
              <a:rPr kumimoji="1" lang="zh-CN" altLang="en-US" sz="2000" dirty="0"/>
              <a:t> </a:t>
            </a:r>
            <a:r>
              <a:rPr kumimoji="1" lang="en-US" altLang="zh-CN" sz="2000" dirty="0"/>
              <a:t>Bias</a:t>
            </a:r>
          </a:p>
          <a:p>
            <a:pPr lvl="1">
              <a:lnSpc>
                <a:spcPct val="150000"/>
              </a:lnSpc>
            </a:pPr>
            <a:r>
              <a:rPr kumimoji="1" lang="en-US" altLang="zh-CN" sz="2000" dirty="0"/>
              <a:t>-</a:t>
            </a:r>
            <a:r>
              <a:rPr kumimoji="1" lang="zh-CN" altLang="en-US" sz="2000" dirty="0"/>
              <a:t> 呈现方式和排行顺序存在偏见</a:t>
            </a:r>
            <a:endParaRPr kumimoji="1" lang="en-US" altLang="zh-CN" sz="2000" dirty="0"/>
          </a:p>
          <a:p>
            <a:pPr marL="285750" indent="-285750">
              <a:lnSpc>
                <a:spcPct val="150000"/>
              </a:lnSpc>
              <a:buFont typeface="Wingdings" pitchFamily="2" charset="2"/>
              <a:buChar char="p"/>
            </a:pPr>
            <a:r>
              <a:rPr kumimoji="1" lang="en-US" altLang="zh-CN" sz="2000" dirty="0"/>
              <a:t>Popularity</a:t>
            </a:r>
            <a:r>
              <a:rPr kumimoji="1" lang="zh-CN" altLang="en-US" sz="2000" dirty="0"/>
              <a:t> </a:t>
            </a:r>
            <a:r>
              <a:rPr kumimoji="1" lang="en-US" altLang="zh-CN" sz="2000" dirty="0"/>
              <a:t>Bias</a:t>
            </a:r>
          </a:p>
          <a:p>
            <a:pPr lvl="1">
              <a:lnSpc>
                <a:spcPct val="150000"/>
              </a:lnSpc>
            </a:pPr>
            <a:r>
              <a:rPr kumimoji="1" lang="en-US" altLang="zh-CN" sz="2000" dirty="0"/>
              <a:t>-</a:t>
            </a:r>
            <a:r>
              <a:rPr kumimoji="1" lang="zh-CN" altLang="en-US" sz="2000" dirty="0"/>
              <a:t> 越流行的物体得到的推荐越多，进而获得更多的点击</a:t>
            </a:r>
            <a:endParaRPr kumimoji="1" lang="en-US" altLang="zh-CN" sz="2000" dirty="0"/>
          </a:p>
          <a:p>
            <a:pPr marL="457200" indent="-457200">
              <a:lnSpc>
                <a:spcPct val="150000"/>
              </a:lnSpc>
              <a:buFont typeface="Wingdings" pitchFamily="2" charset="2"/>
              <a:buChar char="p"/>
            </a:pPr>
            <a:r>
              <a:rPr kumimoji="1" lang="en-US" altLang="zh-CN" sz="2000" dirty="0"/>
              <a:t>Emergent</a:t>
            </a:r>
            <a:r>
              <a:rPr kumimoji="1" lang="zh-CN" altLang="en-US" sz="2000" dirty="0"/>
              <a:t> </a:t>
            </a:r>
            <a:r>
              <a:rPr kumimoji="1" lang="en-US" altLang="zh-CN" sz="2000" dirty="0"/>
              <a:t>Bias</a:t>
            </a:r>
            <a:r>
              <a:rPr kumimoji="1" lang="zh-CN" altLang="en-US" sz="2000" dirty="0"/>
              <a:t>：</a:t>
            </a:r>
            <a:endParaRPr kumimoji="1" lang="en-US" altLang="zh-CN" sz="2000" dirty="0"/>
          </a:p>
          <a:p>
            <a:pPr lvl="1">
              <a:lnSpc>
                <a:spcPct val="150000"/>
              </a:lnSpc>
            </a:pPr>
            <a:r>
              <a:rPr kumimoji="1" lang="en-US" altLang="zh-CN" sz="2000" dirty="0"/>
              <a:t>-</a:t>
            </a:r>
            <a:r>
              <a:rPr kumimoji="1" lang="zh-CN" altLang="en-US" sz="2000" dirty="0"/>
              <a:t> 软件完成设计后用户群体已经变了</a:t>
            </a:r>
            <a:endParaRPr kumimoji="1" lang="en-US" altLang="zh-CN" sz="2000" dirty="0"/>
          </a:p>
          <a:p>
            <a:pPr marL="457200" indent="-457200">
              <a:lnSpc>
                <a:spcPct val="150000"/>
              </a:lnSpc>
              <a:buFont typeface="Wingdings" pitchFamily="2" charset="2"/>
              <a:buChar char="p"/>
            </a:pPr>
            <a:r>
              <a:rPr kumimoji="1" lang="en-US" altLang="zh-CN" sz="2000" dirty="0"/>
              <a:t>Evaluation</a:t>
            </a:r>
            <a:r>
              <a:rPr kumimoji="1" lang="zh-CN" altLang="en-US" sz="2000" dirty="0"/>
              <a:t> </a:t>
            </a:r>
            <a:r>
              <a:rPr kumimoji="1" lang="en-US" altLang="zh-CN" sz="2000" dirty="0"/>
              <a:t>Bias</a:t>
            </a:r>
            <a:r>
              <a:rPr kumimoji="1" lang="zh-CN" altLang="en-US" sz="2000" dirty="0"/>
              <a:t>：</a:t>
            </a:r>
            <a:endParaRPr kumimoji="1" lang="en-US" altLang="zh-CN" sz="2000" dirty="0"/>
          </a:p>
          <a:p>
            <a:pPr lvl="1">
              <a:lnSpc>
                <a:spcPct val="150000"/>
              </a:lnSpc>
            </a:pPr>
            <a:r>
              <a:rPr kumimoji="1" lang="en-US" altLang="zh-CN" sz="2000" dirty="0"/>
              <a:t>-</a:t>
            </a:r>
            <a:r>
              <a:rPr kumimoji="1" lang="zh-CN" altLang="en-US" sz="2000" dirty="0"/>
              <a:t> 使用不恰当的基准数据集去衡量模型</a:t>
            </a:r>
          </a:p>
        </p:txBody>
      </p:sp>
    </p:spTree>
    <p:extLst>
      <p:ext uri="{BB962C8B-B14F-4D97-AF65-F5344CB8AC3E}">
        <p14:creationId xmlns:p14="http://schemas.microsoft.com/office/powerpoint/2010/main" val="1394025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User</a:t>
            </a:r>
            <a:r>
              <a:rPr lang="zh-CN" altLang="en-US" sz="3200" dirty="0"/>
              <a:t> </a:t>
            </a:r>
            <a:r>
              <a:rPr lang="en-US" altLang="zh-CN" sz="3200" dirty="0"/>
              <a:t>Bias</a:t>
            </a:r>
            <a:endParaRPr lang="en-US" sz="3200" dirty="0"/>
          </a:p>
        </p:txBody>
      </p:sp>
      <p:sp>
        <p:nvSpPr>
          <p:cNvPr id="12" name="文本框 11">
            <a:extLst>
              <a:ext uri="{FF2B5EF4-FFF2-40B4-BE49-F238E27FC236}">
                <a16:creationId xmlns:a16="http://schemas.microsoft.com/office/drawing/2014/main" id="{54AFFC65-B557-6DF5-B764-73D65E009452}"/>
              </a:ext>
            </a:extLst>
          </p:cNvPr>
          <p:cNvSpPr txBox="1"/>
          <p:nvPr/>
        </p:nvSpPr>
        <p:spPr>
          <a:xfrm>
            <a:off x="335360" y="5863157"/>
            <a:ext cx="11856640" cy="307777"/>
          </a:xfrm>
          <a:prstGeom prst="rect">
            <a:avLst/>
          </a:prstGeom>
          <a:noFill/>
        </p:spPr>
        <p:txBody>
          <a:bodyPr wrap="square" rtlCol="0">
            <a:spAutoFit/>
          </a:bodyPr>
          <a:lstStyle/>
          <a:p>
            <a:pPr algn="ctr"/>
            <a:r>
              <a:rPr kumimoji="1" lang="en-US" altLang="zh-CN" sz="1400" u="sng" dirty="0" err="1">
                <a:solidFill>
                  <a:srgbClr val="0070C0"/>
                </a:solidFill>
              </a:rPr>
              <a:t>Mehrabi</a:t>
            </a:r>
            <a:r>
              <a:rPr kumimoji="1" lang="en-US" altLang="zh-CN" sz="1400" u="sng" dirty="0">
                <a:solidFill>
                  <a:srgbClr val="0070C0"/>
                </a:solidFill>
              </a:rPr>
              <a:t> et al. “A survey on bias and fairness in machine learning.” ACM Computing Surveys (CSUR) 54.6 (2021): 1-35.</a:t>
            </a:r>
          </a:p>
        </p:txBody>
      </p:sp>
      <p:sp>
        <p:nvSpPr>
          <p:cNvPr id="3" name="文本框 2">
            <a:extLst>
              <a:ext uri="{FF2B5EF4-FFF2-40B4-BE49-F238E27FC236}">
                <a16:creationId xmlns:a16="http://schemas.microsoft.com/office/drawing/2014/main" id="{EAB9DFCA-1682-6E95-33D5-956F37566948}"/>
              </a:ext>
            </a:extLst>
          </p:cNvPr>
          <p:cNvSpPr txBox="1"/>
          <p:nvPr/>
        </p:nvSpPr>
        <p:spPr>
          <a:xfrm>
            <a:off x="1565599" y="1052736"/>
            <a:ext cx="9931001" cy="4708981"/>
          </a:xfrm>
          <a:prstGeom prst="rect">
            <a:avLst/>
          </a:prstGeom>
          <a:noFill/>
        </p:spPr>
        <p:txBody>
          <a:bodyPr wrap="square" rtlCol="0">
            <a:spAutoFit/>
          </a:bodyPr>
          <a:lstStyle/>
          <a:p>
            <a:pPr marL="285750" indent="-285750">
              <a:buFont typeface="Wingdings" pitchFamily="2" charset="2"/>
              <a:buChar char="p"/>
            </a:pPr>
            <a:r>
              <a:rPr kumimoji="1" lang="en-US" altLang="zh-CN" sz="2000" dirty="0"/>
              <a:t>Historical</a:t>
            </a:r>
            <a:r>
              <a:rPr kumimoji="1" lang="zh-CN" altLang="en-US" sz="2000" dirty="0"/>
              <a:t> </a:t>
            </a:r>
            <a:r>
              <a:rPr kumimoji="1" lang="en-US" altLang="zh-CN" sz="2000" dirty="0"/>
              <a:t>Bias</a:t>
            </a:r>
          </a:p>
          <a:p>
            <a:pPr lvl="1"/>
            <a:r>
              <a:rPr kumimoji="1" lang="en-US" altLang="zh-CN" sz="2000" dirty="0"/>
              <a:t>-</a:t>
            </a:r>
            <a:r>
              <a:rPr kumimoji="1" lang="zh-CN" altLang="en-US" sz="2000" dirty="0"/>
              <a:t> 历史数据存在偏见，比如搜索“女</a:t>
            </a:r>
            <a:r>
              <a:rPr kumimoji="1" lang="en-US" altLang="zh-CN" sz="2000" dirty="0"/>
              <a:t>CEO</a:t>
            </a:r>
            <a:r>
              <a:rPr kumimoji="1" lang="zh-CN" altLang="en-US" sz="2000" dirty="0"/>
              <a:t>”会根据历史数据返回很少的女性</a:t>
            </a:r>
            <a:endParaRPr kumimoji="1" lang="en-US" altLang="zh-CN" sz="2000" dirty="0"/>
          </a:p>
          <a:p>
            <a:pPr marL="285750" indent="-285750">
              <a:buFont typeface="Wingdings" pitchFamily="2" charset="2"/>
              <a:buChar char="p"/>
            </a:pPr>
            <a:r>
              <a:rPr kumimoji="1" lang="en-US" altLang="zh-CN" sz="2000" dirty="0"/>
              <a:t>Population</a:t>
            </a:r>
            <a:r>
              <a:rPr kumimoji="1" lang="zh-CN" altLang="en-US" sz="2000" dirty="0"/>
              <a:t> </a:t>
            </a:r>
            <a:r>
              <a:rPr kumimoji="1" lang="en-US" altLang="zh-CN" sz="2000" dirty="0"/>
              <a:t>Bias</a:t>
            </a:r>
          </a:p>
          <a:p>
            <a:pPr lvl="1"/>
            <a:r>
              <a:rPr kumimoji="1" lang="en-US" altLang="zh-CN" sz="2000" dirty="0"/>
              <a:t>-</a:t>
            </a:r>
            <a:r>
              <a:rPr kumimoji="1" lang="zh-CN" altLang="en-US" sz="2000" dirty="0"/>
              <a:t> 平台用户群体不同，比如女生喜欢用</a:t>
            </a:r>
            <a:r>
              <a:rPr kumimoji="1" lang="en-AU" altLang="zh-CN" sz="2000" dirty="0"/>
              <a:t>Pinterest, Facebook, Instagram</a:t>
            </a:r>
            <a:r>
              <a:rPr kumimoji="1" lang="zh-CN" altLang="en-US" sz="2000" dirty="0"/>
              <a:t>，而男生喜欢用</a:t>
            </a:r>
            <a:r>
              <a:rPr kumimoji="1" lang="en-AU" altLang="zh-CN" sz="2000" dirty="0"/>
              <a:t>Reddit or Twitter</a:t>
            </a:r>
            <a:endParaRPr kumimoji="1" lang="en-US" altLang="zh-CN" sz="2000" dirty="0"/>
          </a:p>
          <a:p>
            <a:pPr marL="285750" indent="-285750">
              <a:buFont typeface="Wingdings" pitchFamily="2" charset="2"/>
              <a:buChar char="p"/>
            </a:pPr>
            <a:r>
              <a:rPr kumimoji="1" lang="en-US" altLang="zh-CN" sz="2000" dirty="0"/>
              <a:t>Self-Selection</a:t>
            </a:r>
            <a:r>
              <a:rPr kumimoji="1" lang="zh-CN" altLang="en-US" sz="2000" dirty="0"/>
              <a:t> </a:t>
            </a:r>
            <a:r>
              <a:rPr kumimoji="1" lang="en-US" altLang="zh-CN" sz="2000" dirty="0"/>
              <a:t>Bias</a:t>
            </a:r>
          </a:p>
          <a:p>
            <a:pPr lvl="1"/>
            <a:r>
              <a:rPr kumimoji="1" lang="en-US" altLang="zh-CN" sz="2000" dirty="0"/>
              <a:t>-</a:t>
            </a:r>
            <a:r>
              <a:rPr kumimoji="1" lang="zh-CN" altLang="en-US" sz="2000" dirty="0"/>
              <a:t> 采样偏见的一种，比如对于意见调查</a:t>
            </a:r>
            <a:endParaRPr kumimoji="1" lang="en-US" altLang="zh-CN" sz="2000" dirty="0"/>
          </a:p>
          <a:p>
            <a:pPr marL="457200" indent="-457200">
              <a:buFont typeface="Wingdings" pitchFamily="2" charset="2"/>
              <a:buChar char="p"/>
            </a:pPr>
            <a:r>
              <a:rPr kumimoji="1" lang="en-US" altLang="zh-CN" sz="2000" dirty="0"/>
              <a:t>Social</a:t>
            </a:r>
            <a:r>
              <a:rPr kumimoji="1" lang="zh-CN" altLang="en-US" sz="2000" dirty="0"/>
              <a:t> </a:t>
            </a:r>
            <a:r>
              <a:rPr kumimoji="1" lang="en-US" altLang="zh-CN" sz="2000" dirty="0"/>
              <a:t>Bias</a:t>
            </a:r>
            <a:r>
              <a:rPr kumimoji="1" lang="zh-CN" altLang="en-US" sz="2000" dirty="0"/>
              <a:t>：</a:t>
            </a:r>
            <a:endParaRPr kumimoji="1" lang="en-US" altLang="zh-CN" sz="2000" dirty="0"/>
          </a:p>
          <a:p>
            <a:pPr marL="800100" lvl="1" indent="-342900">
              <a:buFontTx/>
              <a:buChar char="-"/>
            </a:pPr>
            <a:r>
              <a:rPr kumimoji="1" lang="zh-CN" altLang="en-US" sz="2000" dirty="0"/>
              <a:t>别人的行为影响我们的决定（别人都给高分，你给不给？）</a:t>
            </a:r>
            <a:endParaRPr kumimoji="1" lang="en-US" altLang="zh-CN" sz="2000" dirty="0"/>
          </a:p>
          <a:p>
            <a:pPr marL="342900" indent="-342900">
              <a:buFont typeface="Wingdings" pitchFamily="2" charset="2"/>
              <a:buChar char="p"/>
            </a:pPr>
            <a:r>
              <a:rPr kumimoji="1" lang="en-US" altLang="zh-CN" sz="2000" dirty="0"/>
              <a:t>Behavioral</a:t>
            </a:r>
            <a:r>
              <a:rPr kumimoji="1" lang="zh-CN" altLang="en-US" sz="2000" dirty="0"/>
              <a:t> </a:t>
            </a:r>
            <a:r>
              <a:rPr kumimoji="1" lang="en-US" altLang="zh-CN" sz="2000" dirty="0"/>
              <a:t>Bias</a:t>
            </a:r>
            <a:r>
              <a:rPr kumimoji="1" lang="zh-CN" altLang="en-US" sz="2000" dirty="0"/>
              <a:t>：</a:t>
            </a:r>
            <a:endParaRPr kumimoji="1" lang="en-US" altLang="zh-CN" sz="2000" dirty="0"/>
          </a:p>
          <a:p>
            <a:pPr marL="800100" lvl="1" indent="-342900">
              <a:buFontTx/>
              <a:buChar char="-"/>
            </a:pPr>
            <a:r>
              <a:rPr kumimoji="1" lang="zh-CN" altLang="en-US" sz="2000" dirty="0"/>
              <a:t>不同圈子</a:t>
            </a:r>
            <a:r>
              <a:rPr kumimoji="1" lang="en-US" altLang="zh-CN" sz="2000" dirty="0"/>
              <a:t>/</a:t>
            </a:r>
            <a:r>
              <a:rPr kumimoji="1" lang="zh-CN" altLang="en-US" sz="2000" dirty="0"/>
              <a:t>平台上的人的行为不同，比如</a:t>
            </a:r>
            <a:r>
              <a:rPr kumimoji="1" lang="en-US" altLang="zh-CN" sz="2000" dirty="0"/>
              <a:t>emoji</a:t>
            </a:r>
            <a:r>
              <a:rPr kumimoji="1" lang="zh-CN" altLang="en-US" sz="2000" dirty="0"/>
              <a:t>表情的使用习惯</a:t>
            </a:r>
            <a:endParaRPr kumimoji="1" lang="en-US" altLang="zh-CN" sz="2000" dirty="0"/>
          </a:p>
          <a:p>
            <a:pPr marL="342900" indent="-342900">
              <a:buFont typeface="Wingdings" pitchFamily="2" charset="2"/>
              <a:buChar char="p"/>
            </a:pPr>
            <a:r>
              <a:rPr kumimoji="1" lang="en-US" altLang="zh-CN" sz="2000" dirty="0"/>
              <a:t>Temporal</a:t>
            </a:r>
            <a:r>
              <a:rPr kumimoji="1" lang="zh-CN" altLang="en-US" sz="2000" dirty="0"/>
              <a:t> </a:t>
            </a:r>
            <a:r>
              <a:rPr kumimoji="1" lang="en-US" altLang="zh-CN" sz="2000" dirty="0"/>
              <a:t>Bias</a:t>
            </a:r>
            <a:r>
              <a:rPr kumimoji="1" lang="zh-CN" altLang="en-US" sz="2000" dirty="0"/>
              <a:t>：</a:t>
            </a:r>
            <a:endParaRPr kumimoji="1" lang="en-US" altLang="zh-CN" sz="2000" dirty="0"/>
          </a:p>
          <a:p>
            <a:pPr marL="800100" lvl="1" indent="-342900">
              <a:buFontTx/>
              <a:buChar char="-"/>
            </a:pPr>
            <a:r>
              <a:rPr kumimoji="1" lang="zh-CN" altLang="en-US" sz="2000" dirty="0"/>
              <a:t>人群和行为都会随时间而变化，比如</a:t>
            </a:r>
            <a:r>
              <a:rPr kumimoji="1" lang="en-US" altLang="zh-CN" sz="2000" dirty="0"/>
              <a:t>twitter</a:t>
            </a:r>
            <a:r>
              <a:rPr kumimoji="1" lang="zh-CN" altLang="en-US" sz="2000" dirty="0"/>
              <a:t>上有时候会用</a:t>
            </a:r>
            <a:r>
              <a:rPr kumimoji="1" lang="en-US" altLang="zh-CN" sz="2000" dirty="0"/>
              <a:t>hashtag</a:t>
            </a:r>
            <a:r>
              <a:rPr kumimoji="1" lang="zh-CN" altLang="en-US" sz="2000" dirty="0"/>
              <a:t>有时又不用</a:t>
            </a:r>
            <a:endParaRPr kumimoji="1" lang="en-US" altLang="zh-CN" sz="2000" dirty="0"/>
          </a:p>
          <a:p>
            <a:pPr marL="342900" indent="-342900">
              <a:buFont typeface="Wingdings" pitchFamily="2" charset="2"/>
              <a:buChar char="p"/>
            </a:pPr>
            <a:r>
              <a:rPr kumimoji="1" lang="en-US" altLang="zh-CN" sz="2000" dirty="0"/>
              <a:t>Content</a:t>
            </a:r>
            <a:r>
              <a:rPr kumimoji="1" lang="zh-CN" altLang="en-US" sz="2000" dirty="0"/>
              <a:t> </a:t>
            </a:r>
            <a:r>
              <a:rPr kumimoji="1" lang="en-US" altLang="zh-CN" sz="2000" dirty="0"/>
              <a:t>Production</a:t>
            </a:r>
            <a:r>
              <a:rPr kumimoji="1" lang="zh-CN" altLang="en-US" sz="2000" dirty="0"/>
              <a:t> </a:t>
            </a:r>
            <a:r>
              <a:rPr kumimoji="1" lang="en-US" altLang="zh-CN" sz="2000" dirty="0"/>
              <a:t>Bias</a:t>
            </a:r>
            <a:r>
              <a:rPr kumimoji="1" lang="zh-CN" altLang="en-US" sz="2000" dirty="0"/>
              <a:t>：</a:t>
            </a:r>
            <a:endParaRPr kumimoji="1" lang="en-US" altLang="zh-CN" sz="2000" dirty="0"/>
          </a:p>
          <a:p>
            <a:pPr marL="800100" lvl="1" indent="-342900">
              <a:buFontTx/>
              <a:buChar char="-"/>
            </a:pPr>
            <a:r>
              <a:rPr kumimoji="1" lang="zh-CN" altLang="en-US" sz="2000" dirty="0"/>
              <a:t>每个人创造内容的方式和习惯不同，比如不同群体的文字使用习惯不同</a:t>
            </a:r>
            <a:endParaRPr kumimoji="1" lang="en-US" altLang="zh-CN" sz="2000" dirty="0"/>
          </a:p>
        </p:txBody>
      </p:sp>
    </p:spTree>
    <p:extLst>
      <p:ext uri="{BB962C8B-B14F-4D97-AF65-F5344CB8AC3E}">
        <p14:creationId xmlns:p14="http://schemas.microsoft.com/office/powerpoint/2010/main" val="2351177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A112C-5436-B315-6120-31F4DC5560B1}"/>
              </a:ext>
            </a:extLst>
          </p:cNvPr>
          <p:cNvSpPr>
            <a:spLocks noGrp="1"/>
          </p:cNvSpPr>
          <p:nvPr>
            <p:ph type="title"/>
          </p:nvPr>
        </p:nvSpPr>
        <p:spPr/>
        <p:txBody>
          <a:bodyPr/>
          <a:lstStyle/>
          <a:p>
            <a:r>
              <a:rPr kumimoji="1" lang="en-US" altLang="zh-CN" sz="3200" dirty="0"/>
              <a:t>Existing</a:t>
            </a:r>
            <a:r>
              <a:rPr kumimoji="1" lang="zh-CN" altLang="en-US" sz="3200" dirty="0"/>
              <a:t> </a:t>
            </a:r>
            <a:r>
              <a:rPr kumimoji="1" lang="en-US" altLang="zh-CN" sz="3200" dirty="0"/>
              <a:t>Bias</a:t>
            </a:r>
            <a:r>
              <a:rPr kumimoji="1" lang="zh-CN" altLang="en-US" sz="3200" dirty="0"/>
              <a:t> </a:t>
            </a:r>
            <a:r>
              <a:rPr kumimoji="1" lang="en-US" altLang="zh-CN" sz="3200" dirty="0"/>
              <a:t>Datasets</a:t>
            </a:r>
            <a:endParaRPr kumimoji="1" lang="zh-CN" altLang="en-US" sz="3200" dirty="0"/>
          </a:p>
        </p:txBody>
      </p:sp>
      <p:graphicFrame>
        <p:nvGraphicFramePr>
          <p:cNvPr id="4" name="表格 4">
            <a:extLst>
              <a:ext uri="{FF2B5EF4-FFF2-40B4-BE49-F238E27FC236}">
                <a16:creationId xmlns:a16="http://schemas.microsoft.com/office/drawing/2014/main" id="{39AD6174-85DD-5307-A495-54B7018BFB8B}"/>
              </a:ext>
            </a:extLst>
          </p:cNvPr>
          <p:cNvGraphicFramePr>
            <a:graphicFrameLocks noGrp="1"/>
          </p:cNvGraphicFramePr>
          <p:nvPr/>
        </p:nvGraphicFramePr>
        <p:xfrm>
          <a:off x="927708" y="1340768"/>
          <a:ext cx="10336584" cy="4246880"/>
        </p:xfrm>
        <a:graphic>
          <a:graphicData uri="http://schemas.openxmlformats.org/drawingml/2006/table">
            <a:tbl>
              <a:tblPr firstRow="1" bandRow="1">
                <a:tableStyleId>{5C22544A-7EE6-4342-B048-85BDC9FD1C3A}</a:tableStyleId>
              </a:tblPr>
              <a:tblGrid>
                <a:gridCol w="3564608">
                  <a:extLst>
                    <a:ext uri="{9D8B030D-6E8A-4147-A177-3AD203B41FA5}">
                      <a16:colId xmlns:a16="http://schemas.microsoft.com/office/drawing/2014/main" val="34791371"/>
                    </a:ext>
                  </a:extLst>
                </a:gridCol>
                <a:gridCol w="1603684">
                  <a:extLst>
                    <a:ext uri="{9D8B030D-6E8A-4147-A177-3AD203B41FA5}">
                      <a16:colId xmlns:a16="http://schemas.microsoft.com/office/drawing/2014/main" val="2584700953"/>
                    </a:ext>
                  </a:extLst>
                </a:gridCol>
                <a:gridCol w="2078599">
                  <a:extLst>
                    <a:ext uri="{9D8B030D-6E8A-4147-A177-3AD203B41FA5}">
                      <a16:colId xmlns:a16="http://schemas.microsoft.com/office/drawing/2014/main" val="1153765561"/>
                    </a:ext>
                  </a:extLst>
                </a:gridCol>
                <a:gridCol w="3089693">
                  <a:extLst>
                    <a:ext uri="{9D8B030D-6E8A-4147-A177-3AD203B41FA5}">
                      <a16:colId xmlns:a16="http://schemas.microsoft.com/office/drawing/2014/main" val="2360854569"/>
                    </a:ext>
                  </a:extLst>
                </a:gridCol>
              </a:tblGrid>
              <a:tr h="370840">
                <a:tc>
                  <a:txBody>
                    <a:bodyPr/>
                    <a:lstStyle/>
                    <a:p>
                      <a:r>
                        <a:rPr lang="en-US" altLang="zh-CN" dirty="0"/>
                        <a:t>Dataset</a:t>
                      </a:r>
                      <a:r>
                        <a:rPr lang="zh-CN" altLang="en-US" dirty="0"/>
                        <a:t> </a:t>
                      </a:r>
                      <a:r>
                        <a:rPr lang="en-US" altLang="zh-CN" dirty="0"/>
                        <a:t>Name</a:t>
                      </a:r>
                      <a:endParaRPr lang="zh-CN" altLang="en-US" dirty="0"/>
                    </a:p>
                  </a:txBody>
                  <a:tcPr/>
                </a:tc>
                <a:tc>
                  <a:txBody>
                    <a:bodyPr/>
                    <a:lstStyle/>
                    <a:p>
                      <a:r>
                        <a:rPr lang="en-US" altLang="zh-CN" dirty="0"/>
                        <a:t>Size</a:t>
                      </a:r>
                      <a:endParaRPr lang="zh-CN" altLang="en-US" dirty="0"/>
                    </a:p>
                  </a:txBody>
                  <a:tcPr/>
                </a:tc>
                <a:tc>
                  <a:txBody>
                    <a:bodyPr/>
                    <a:lstStyle/>
                    <a:p>
                      <a:r>
                        <a:rPr lang="en-US" altLang="zh-CN" dirty="0"/>
                        <a:t>Type</a:t>
                      </a:r>
                      <a:r>
                        <a:rPr lang="zh-CN" altLang="en-US" dirty="0"/>
                        <a:t> </a:t>
                      </a:r>
                    </a:p>
                  </a:txBody>
                  <a:tcPr/>
                </a:tc>
                <a:tc>
                  <a:txBody>
                    <a:bodyPr/>
                    <a:lstStyle/>
                    <a:p>
                      <a:r>
                        <a:rPr lang="en-US" altLang="zh-CN" dirty="0"/>
                        <a:t>Area</a:t>
                      </a:r>
                      <a:endParaRPr lang="zh-CN" altLang="en-US" dirty="0"/>
                    </a:p>
                  </a:txBody>
                  <a:tcPr/>
                </a:tc>
                <a:extLst>
                  <a:ext uri="{0D108BD9-81ED-4DB2-BD59-A6C34878D82A}">
                    <a16:rowId xmlns:a16="http://schemas.microsoft.com/office/drawing/2014/main" val="3103945980"/>
                  </a:ext>
                </a:extLst>
              </a:tr>
              <a:tr h="370840">
                <a:tc>
                  <a:txBody>
                    <a:bodyPr/>
                    <a:lstStyle/>
                    <a:p>
                      <a:r>
                        <a:rPr lang="en-AU" altLang="zh-CN" dirty="0"/>
                        <a:t>UCI adult dataset</a:t>
                      </a:r>
                    </a:p>
                  </a:txBody>
                  <a:tcPr/>
                </a:tc>
                <a:tc>
                  <a:txBody>
                    <a:bodyPr/>
                    <a:lstStyle/>
                    <a:p>
                      <a:r>
                        <a:rPr lang="en-AU" altLang="zh-CN" dirty="0"/>
                        <a:t>48,842</a:t>
                      </a:r>
                      <a:endParaRPr lang="zh-CN" altLang="en-US" dirty="0"/>
                    </a:p>
                  </a:txBody>
                  <a:tcPr/>
                </a:tc>
                <a:tc>
                  <a:txBody>
                    <a:bodyPr/>
                    <a:lstStyle/>
                    <a:p>
                      <a:r>
                        <a:rPr lang="en-AU" altLang="zh-CN" dirty="0"/>
                        <a:t>income records</a:t>
                      </a:r>
                    </a:p>
                  </a:txBody>
                  <a:tcPr/>
                </a:tc>
                <a:tc>
                  <a:txBody>
                    <a:bodyPr/>
                    <a:lstStyle/>
                    <a:p>
                      <a:r>
                        <a:rPr lang="en-AU" altLang="zh-CN" sz="1800" kern="1200" dirty="0">
                          <a:solidFill>
                            <a:schemeClr val="dk1"/>
                          </a:solidFill>
                          <a:effectLst/>
                          <a:latin typeface="+mn-lt"/>
                          <a:ea typeface="+mn-ea"/>
                          <a:cs typeface="+mn-cs"/>
                        </a:rPr>
                        <a:t>Social</a:t>
                      </a:r>
                      <a:endParaRPr lang="zh-CN" altLang="en-US" dirty="0"/>
                    </a:p>
                  </a:txBody>
                  <a:tcPr/>
                </a:tc>
                <a:extLst>
                  <a:ext uri="{0D108BD9-81ED-4DB2-BD59-A6C34878D82A}">
                    <a16:rowId xmlns:a16="http://schemas.microsoft.com/office/drawing/2014/main" val="727598472"/>
                  </a:ext>
                </a:extLst>
              </a:tr>
              <a:tr h="370840">
                <a:tc>
                  <a:txBody>
                    <a:bodyPr/>
                    <a:lstStyle/>
                    <a:p>
                      <a:r>
                        <a:rPr lang="en-AU" altLang="zh-CN" dirty="0"/>
                        <a:t>German credit dataset</a:t>
                      </a:r>
                    </a:p>
                  </a:txBody>
                  <a:tcPr/>
                </a:tc>
                <a:tc>
                  <a:txBody>
                    <a:bodyPr/>
                    <a:lstStyle/>
                    <a:p>
                      <a:r>
                        <a:rPr lang="en-US" altLang="zh-CN" dirty="0"/>
                        <a:t>1,000</a:t>
                      </a:r>
                    </a:p>
                  </a:txBody>
                  <a:tcPr/>
                </a:tc>
                <a:tc>
                  <a:txBody>
                    <a:bodyPr/>
                    <a:lstStyle/>
                    <a:p>
                      <a:r>
                        <a:rPr lang="en-US" altLang="zh-CN" dirty="0"/>
                        <a:t>credit</a:t>
                      </a:r>
                      <a:r>
                        <a:rPr lang="zh-CN" altLang="en-US" dirty="0"/>
                        <a:t> </a:t>
                      </a:r>
                      <a:r>
                        <a:rPr lang="en-US" altLang="zh-CN" dirty="0"/>
                        <a:t>records</a:t>
                      </a:r>
                      <a:endParaRPr lang="zh-CN" altLang="en-US" dirty="0"/>
                    </a:p>
                  </a:txBody>
                  <a:tcPr/>
                </a:tc>
                <a:tc>
                  <a:txBody>
                    <a:bodyPr/>
                    <a:lstStyle/>
                    <a:p>
                      <a:r>
                        <a:rPr lang="en-US" altLang="zh-CN" dirty="0"/>
                        <a:t>Financial</a:t>
                      </a:r>
                      <a:endParaRPr lang="zh-CN" altLang="en-US" dirty="0"/>
                    </a:p>
                  </a:txBody>
                  <a:tcPr/>
                </a:tc>
                <a:extLst>
                  <a:ext uri="{0D108BD9-81ED-4DB2-BD59-A6C34878D82A}">
                    <a16:rowId xmlns:a16="http://schemas.microsoft.com/office/drawing/2014/main" val="30465781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800" kern="1200" dirty="0">
                          <a:solidFill>
                            <a:schemeClr val="dk1"/>
                          </a:solidFill>
                          <a:effectLst/>
                          <a:latin typeface="+mn-lt"/>
                          <a:ea typeface="+mn-ea"/>
                          <a:cs typeface="+mn-cs"/>
                        </a:rPr>
                        <a:t>Pilot parliaments benchmark dataset</a:t>
                      </a:r>
                    </a:p>
                  </a:txBody>
                  <a:tcPr/>
                </a:tc>
                <a:tc>
                  <a:txBody>
                    <a:bodyPr/>
                    <a:lstStyle/>
                    <a:p>
                      <a:r>
                        <a:rPr lang="en-US" altLang="zh-CN" dirty="0"/>
                        <a:t>1,270</a:t>
                      </a:r>
                      <a:endParaRPr lang="zh-CN" altLang="en-US" dirty="0"/>
                    </a:p>
                  </a:txBody>
                  <a:tcPr/>
                </a:tc>
                <a:tc>
                  <a:txBody>
                    <a:bodyPr/>
                    <a:lstStyle/>
                    <a:p>
                      <a:r>
                        <a:rPr lang="en-US" altLang="zh-CN" dirty="0"/>
                        <a:t>images</a:t>
                      </a:r>
                      <a:endParaRPr lang="zh-CN" altLang="en-US" dirty="0"/>
                    </a:p>
                  </a:txBody>
                  <a:tcPr/>
                </a:tc>
                <a:tc>
                  <a:txBody>
                    <a:bodyPr/>
                    <a:lstStyle/>
                    <a:p>
                      <a:r>
                        <a:rPr lang="en-US" altLang="zh-CN" dirty="0"/>
                        <a:t>Facial</a:t>
                      </a:r>
                      <a:r>
                        <a:rPr lang="zh-CN" altLang="en-US" dirty="0"/>
                        <a:t> </a:t>
                      </a:r>
                      <a:r>
                        <a:rPr lang="en-US" altLang="zh-CN" dirty="0"/>
                        <a:t>Images</a:t>
                      </a:r>
                      <a:endParaRPr lang="zh-CN" altLang="en-US" dirty="0"/>
                    </a:p>
                  </a:txBody>
                  <a:tcPr/>
                </a:tc>
                <a:extLst>
                  <a:ext uri="{0D108BD9-81ED-4DB2-BD59-A6C34878D82A}">
                    <a16:rowId xmlns:a16="http://schemas.microsoft.com/office/drawing/2014/main" val="33101143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800" kern="1200" dirty="0" err="1">
                          <a:solidFill>
                            <a:schemeClr val="dk1"/>
                          </a:solidFill>
                          <a:effectLst/>
                          <a:latin typeface="+mn-lt"/>
                          <a:ea typeface="+mn-ea"/>
                          <a:cs typeface="+mn-cs"/>
                        </a:rPr>
                        <a:t>WinoBias</a:t>
                      </a:r>
                      <a:endParaRPr lang="en-AU" altLang="zh-CN" sz="18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mn-lt"/>
                          <a:ea typeface="+mn-ea"/>
                          <a:cs typeface="+mn-cs"/>
                        </a:rPr>
                        <a:t>3,160</a:t>
                      </a:r>
                    </a:p>
                  </a:txBody>
                  <a:tcPr/>
                </a:tc>
                <a:tc>
                  <a:txBody>
                    <a:bodyPr/>
                    <a:lstStyle/>
                    <a:p>
                      <a:r>
                        <a:rPr lang="en-US" altLang="zh-CN" dirty="0"/>
                        <a:t>sentences</a:t>
                      </a:r>
                      <a:endParaRPr lang="zh-CN" altLang="en-US" dirty="0"/>
                    </a:p>
                  </a:txBody>
                  <a:tcPr/>
                </a:tc>
                <a:tc>
                  <a:txBody>
                    <a:bodyPr/>
                    <a:lstStyle/>
                    <a:p>
                      <a:r>
                        <a:rPr lang="en-US" altLang="zh-CN" dirty="0"/>
                        <a:t>Coreference</a:t>
                      </a:r>
                      <a:r>
                        <a:rPr lang="zh-CN" altLang="en-US" dirty="0"/>
                        <a:t> </a:t>
                      </a:r>
                      <a:r>
                        <a:rPr lang="en-US" altLang="zh-CN" dirty="0"/>
                        <a:t>resolution</a:t>
                      </a:r>
                      <a:endParaRPr lang="zh-CN" altLang="en-US" dirty="0"/>
                    </a:p>
                  </a:txBody>
                  <a:tcPr/>
                </a:tc>
                <a:extLst>
                  <a:ext uri="{0D108BD9-81ED-4DB2-BD59-A6C34878D82A}">
                    <a16:rowId xmlns:a16="http://schemas.microsoft.com/office/drawing/2014/main" val="29883031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800" kern="1200" dirty="0">
                          <a:solidFill>
                            <a:schemeClr val="dk1"/>
                          </a:solidFill>
                          <a:effectLst/>
                          <a:latin typeface="+mn-lt"/>
                          <a:ea typeface="+mn-ea"/>
                          <a:cs typeface="+mn-cs"/>
                        </a:rPr>
                        <a:t>Communities and crime dataset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mn-lt"/>
                          <a:ea typeface="+mn-ea"/>
                          <a:cs typeface="+mn-cs"/>
                        </a:rPr>
                        <a:t>1,994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800" kern="1200" dirty="0">
                          <a:solidFill>
                            <a:schemeClr val="dk1"/>
                          </a:solidFill>
                          <a:effectLst/>
                          <a:latin typeface="+mn-lt"/>
                          <a:ea typeface="+mn-ea"/>
                          <a:cs typeface="+mn-cs"/>
                        </a:rPr>
                        <a:t>crime records</a:t>
                      </a:r>
                    </a:p>
                  </a:txBody>
                  <a:tcPr/>
                </a:tc>
                <a:tc>
                  <a:txBody>
                    <a:bodyPr/>
                    <a:lstStyle/>
                    <a:p>
                      <a:r>
                        <a:rPr lang="en-US" altLang="zh-CN" dirty="0"/>
                        <a:t>Social</a:t>
                      </a:r>
                      <a:endParaRPr lang="zh-CN" altLang="en-US" dirty="0"/>
                    </a:p>
                  </a:txBody>
                  <a:tcPr/>
                </a:tc>
                <a:extLst>
                  <a:ext uri="{0D108BD9-81ED-4DB2-BD59-A6C34878D82A}">
                    <a16:rowId xmlns:a16="http://schemas.microsoft.com/office/drawing/2014/main" val="42001155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800" kern="1200" dirty="0">
                          <a:solidFill>
                            <a:schemeClr val="dk1"/>
                          </a:solidFill>
                          <a:effectLst/>
                          <a:latin typeface="+mn-lt"/>
                          <a:ea typeface="+mn-ea"/>
                          <a:cs typeface="+mn-cs"/>
                        </a:rPr>
                        <a:t>COMPAS Dataset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mn-lt"/>
                          <a:ea typeface="+mn-ea"/>
                          <a:cs typeface="+mn-cs"/>
                        </a:rPr>
                        <a:t>18,610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mn-lt"/>
                          <a:ea typeface="+mn-ea"/>
                          <a:cs typeface="+mn-cs"/>
                        </a:rPr>
                        <a:t>c</a:t>
                      </a:r>
                      <a:r>
                        <a:rPr lang="en-AU" altLang="zh-CN" sz="1800" kern="1200" dirty="0">
                          <a:solidFill>
                            <a:schemeClr val="dk1"/>
                          </a:solidFill>
                          <a:effectLst/>
                          <a:latin typeface="+mn-lt"/>
                          <a:ea typeface="+mn-ea"/>
                          <a:cs typeface="+mn-cs"/>
                        </a:rPr>
                        <a:t>rime records</a:t>
                      </a:r>
                    </a:p>
                  </a:txBody>
                  <a:tcPr/>
                </a:tc>
                <a:tc>
                  <a:txBody>
                    <a:bodyPr/>
                    <a:lstStyle/>
                    <a:p>
                      <a:r>
                        <a:rPr lang="en-US" altLang="zh-CN" dirty="0"/>
                        <a:t>Social</a:t>
                      </a:r>
                      <a:endParaRPr lang="zh-CN" altLang="en-US" dirty="0"/>
                    </a:p>
                  </a:txBody>
                  <a:tcPr/>
                </a:tc>
                <a:extLst>
                  <a:ext uri="{0D108BD9-81ED-4DB2-BD59-A6C34878D82A}">
                    <a16:rowId xmlns:a16="http://schemas.microsoft.com/office/drawing/2014/main" val="3826534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800" kern="1200" dirty="0">
                          <a:solidFill>
                            <a:schemeClr val="dk1"/>
                          </a:solidFill>
                          <a:effectLst/>
                          <a:latin typeface="+mn-lt"/>
                          <a:ea typeface="+mn-ea"/>
                          <a:cs typeface="+mn-cs"/>
                        </a:rPr>
                        <a:t>Recidivism in juvenile justice dataset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mn-lt"/>
                          <a:ea typeface="+mn-ea"/>
                          <a:cs typeface="+mn-cs"/>
                        </a:rPr>
                        <a:t>4,753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800" kern="1200" dirty="0">
                          <a:solidFill>
                            <a:schemeClr val="dk1"/>
                          </a:solidFill>
                          <a:effectLst/>
                          <a:latin typeface="+mn-lt"/>
                          <a:ea typeface="+mn-ea"/>
                          <a:cs typeface="+mn-cs"/>
                        </a:rPr>
                        <a:t>crime records</a:t>
                      </a:r>
                    </a:p>
                  </a:txBody>
                  <a:tcPr/>
                </a:tc>
                <a:tc>
                  <a:txBody>
                    <a:bodyPr/>
                    <a:lstStyle/>
                    <a:p>
                      <a:r>
                        <a:rPr lang="en-US" altLang="zh-CN" dirty="0"/>
                        <a:t>Social</a:t>
                      </a:r>
                      <a:endParaRPr lang="zh-CN" altLang="en-US" dirty="0"/>
                    </a:p>
                  </a:txBody>
                  <a:tcPr/>
                </a:tc>
                <a:extLst>
                  <a:ext uri="{0D108BD9-81ED-4DB2-BD59-A6C34878D82A}">
                    <a16:rowId xmlns:a16="http://schemas.microsoft.com/office/drawing/2014/main" val="12615005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800" kern="1200" dirty="0">
                          <a:solidFill>
                            <a:schemeClr val="dk1"/>
                          </a:solidFill>
                          <a:effectLst/>
                          <a:latin typeface="+mn-lt"/>
                          <a:ea typeface="+mn-ea"/>
                          <a:cs typeface="+mn-cs"/>
                        </a:rPr>
                        <a:t>Diversity in faces dataset</a:t>
                      </a:r>
                    </a:p>
                  </a:txBody>
                  <a:tcPr/>
                </a:tc>
                <a:tc>
                  <a:txBody>
                    <a:bodyPr/>
                    <a:lstStyle/>
                    <a:p>
                      <a:r>
                        <a:rPr lang="en-US" altLang="zh-CN" dirty="0"/>
                        <a:t>1</a:t>
                      </a:r>
                      <a:r>
                        <a:rPr lang="zh-CN" altLang="en-US" dirty="0"/>
                        <a:t> </a:t>
                      </a:r>
                      <a:r>
                        <a:rPr lang="en-US" altLang="zh-CN" dirty="0"/>
                        <a:t>million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images</a:t>
                      </a:r>
                      <a:endParaRPr lang="en-AU" altLang="zh-CN" sz="1800" kern="1200" dirty="0">
                        <a:solidFill>
                          <a:schemeClr val="dk1"/>
                        </a:solidFill>
                        <a:effectLst/>
                        <a:latin typeface="+mn-lt"/>
                        <a:ea typeface="+mn-ea"/>
                        <a:cs typeface="+mn-cs"/>
                      </a:endParaRPr>
                    </a:p>
                  </a:txBody>
                  <a:tcPr/>
                </a:tc>
                <a:tc>
                  <a:txBody>
                    <a:bodyPr/>
                    <a:lstStyle/>
                    <a:p>
                      <a:r>
                        <a:rPr lang="en-US" altLang="zh-CN" dirty="0"/>
                        <a:t>Facial</a:t>
                      </a:r>
                      <a:r>
                        <a:rPr lang="zh-CN" altLang="en-US" dirty="0"/>
                        <a:t> </a:t>
                      </a:r>
                      <a:r>
                        <a:rPr lang="en-US" altLang="zh-CN" dirty="0"/>
                        <a:t>Images</a:t>
                      </a:r>
                      <a:endParaRPr lang="zh-CN" altLang="en-US" dirty="0"/>
                    </a:p>
                  </a:txBody>
                  <a:tcPr/>
                </a:tc>
                <a:extLst>
                  <a:ext uri="{0D108BD9-81ED-4DB2-BD59-A6C34878D82A}">
                    <a16:rowId xmlns:a16="http://schemas.microsoft.com/office/drawing/2014/main" val="34830775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effectLst/>
                          <a:latin typeface="+mn-lt"/>
                          <a:ea typeface="+mn-ea"/>
                          <a:cs typeface="+mn-cs"/>
                        </a:rPr>
                        <a:t>CelebA</a:t>
                      </a:r>
                      <a:endParaRPr lang="en-AU" altLang="zh-CN" sz="1800" kern="1200" dirty="0">
                        <a:solidFill>
                          <a:schemeClr val="dk1"/>
                        </a:solidFill>
                        <a:effectLst/>
                        <a:latin typeface="+mn-lt"/>
                        <a:ea typeface="+mn-ea"/>
                        <a:cs typeface="+mn-cs"/>
                      </a:endParaRPr>
                    </a:p>
                  </a:txBody>
                  <a:tcPr/>
                </a:tc>
                <a:tc>
                  <a:txBody>
                    <a:bodyPr/>
                    <a:lstStyle/>
                    <a:p>
                      <a:r>
                        <a:rPr lang="en-US" altLang="zh-CN" dirty="0"/>
                        <a:t>162,770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mn-lt"/>
                          <a:ea typeface="+mn-ea"/>
                          <a:cs typeface="+mn-cs"/>
                        </a:rPr>
                        <a:t>images</a:t>
                      </a:r>
                      <a:endParaRPr lang="en-AU" altLang="zh-CN" sz="18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Facial</a:t>
                      </a:r>
                      <a:r>
                        <a:rPr lang="zh-CN" altLang="en-US" dirty="0"/>
                        <a:t> </a:t>
                      </a:r>
                      <a:r>
                        <a:rPr lang="en-US" altLang="zh-CN" dirty="0"/>
                        <a:t>Images</a:t>
                      </a:r>
                      <a:endParaRPr lang="zh-CN" altLang="en-US" dirty="0"/>
                    </a:p>
                  </a:txBody>
                  <a:tcPr/>
                </a:tc>
                <a:extLst>
                  <a:ext uri="{0D108BD9-81ED-4DB2-BD59-A6C34878D82A}">
                    <a16:rowId xmlns:a16="http://schemas.microsoft.com/office/drawing/2014/main" val="4127229169"/>
                  </a:ext>
                </a:extLst>
              </a:tr>
            </a:tbl>
          </a:graphicData>
        </a:graphic>
      </p:graphicFrame>
    </p:spTree>
    <p:extLst>
      <p:ext uri="{BB962C8B-B14F-4D97-AF65-F5344CB8AC3E}">
        <p14:creationId xmlns:p14="http://schemas.microsoft.com/office/powerpoint/2010/main" val="596216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51B9F-9722-9719-C3B5-FAAEA451DB8D}"/>
              </a:ext>
            </a:extLst>
          </p:cNvPr>
          <p:cNvSpPr>
            <a:spLocks noGrp="1"/>
          </p:cNvSpPr>
          <p:nvPr>
            <p:ph type="title"/>
          </p:nvPr>
        </p:nvSpPr>
        <p:spPr/>
        <p:txBody>
          <a:bodyPr/>
          <a:lstStyle/>
          <a:p>
            <a:r>
              <a:rPr kumimoji="1" lang="zh-CN" altLang="en-US" sz="3200" dirty="0"/>
              <a:t>公平性定义</a:t>
            </a:r>
          </a:p>
        </p:txBody>
      </p:sp>
      <p:sp>
        <p:nvSpPr>
          <p:cNvPr id="4" name="文本框 3">
            <a:extLst>
              <a:ext uri="{FF2B5EF4-FFF2-40B4-BE49-F238E27FC236}">
                <a16:creationId xmlns:a16="http://schemas.microsoft.com/office/drawing/2014/main" id="{58DFD93F-F843-7F28-5FD7-896055D4E412}"/>
              </a:ext>
            </a:extLst>
          </p:cNvPr>
          <p:cNvSpPr txBox="1"/>
          <p:nvPr/>
        </p:nvSpPr>
        <p:spPr>
          <a:xfrm>
            <a:off x="335360" y="5863157"/>
            <a:ext cx="11856640" cy="307777"/>
          </a:xfrm>
          <a:prstGeom prst="rect">
            <a:avLst/>
          </a:prstGeom>
          <a:noFill/>
        </p:spPr>
        <p:txBody>
          <a:bodyPr wrap="square" rtlCol="0">
            <a:spAutoFit/>
          </a:bodyPr>
          <a:lstStyle/>
          <a:p>
            <a:pPr algn="ctr"/>
            <a:r>
              <a:rPr kumimoji="1" lang="en-US" altLang="zh-CN" sz="1400" u="sng" dirty="0" err="1">
                <a:solidFill>
                  <a:srgbClr val="0070C0"/>
                </a:solidFill>
              </a:rPr>
              <a:t>Mehrabi</a:t>
            </a:r>
            <a:r>
              <a:rPr kumimoji="1" lang="en-US" altLang="zh-CN" sz="1400" u="sng" dirty="0">
                <a:solidFill>
                  <a:srgbClr val="0070C0"/>
                </a:solidFill>
              </a:rPr>
              <a:t> et al. “A survey on bias and fairness in machine learning.” ACM Computing Surveys (CSUR) 54.6 (2021): 1-35.</a:t>
            </a:r>
          </a:p>
        </p:txBody>
      </p:sp>
      <p:graphicFrame>
        <p:nvGraphicFramePr>
          <p:cNvPr id="5" name="图示 4">
            <a:extLst>
              <a:ext uri="{FF2B5EF4-FFF2-40B4-BE49-F238E27FC236}">
                <a16:creationId xmlns:a16="http://schemas.microsoft.com/office/drawing/2014/main" id="{1BCBCA63-0396-98D6-B7DC-748D4C4AFAA1}"/>
              </a:ext>
            </a:extLst>
          </p:cNvPr>
          <p:cNvGraphicFramePr/>
          <p:nvPr/>
        </p:nvGraphicFramePr>
        <p:xfrm>
          <a:off x="3153786" y="1239605"/>
          <a:ext cx="5884428" cy="4378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3697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D83F6-C000-469B-BD76-A2E1A1A67EFC}"/>
              </a:ext>
            </a:extLst>
          </p:cNvPr>
          <p:cNvSpPr>
            <a:spLocks noGrp="1"/>
          </p:cNvSpPr>
          <p:nvPr>
            <p:ph type="title"/>
          </p:nvPr>
        </p:nvSpPr>
        <p:spPr/>
        <p:txBody>
          <a:bodyPr/>
          <a:lstStyle/>
          <a:p>
            <a:r>
              <a:rPr lang="en-US" altLang="zh-CN" dirty="0"/>
              <a:t>This Week</a:t>
            </a:r>
            <a:endParaRPr lang="zh-CN" altLang="en-US" dirty="0"/>
          </a:p>
        </p:txBody>
      </p:sp>
      <p:sp>
        <p:nvSpPr>
          <p:cNvPr id="6" name="文本框 5">
            <a:extLst>
              <a:ext uri="{FF2B5EF4-FFF2-40B4-BE49-F238E27FC236}">
                <a16:creationId xmlns:a16="http://schemas.microsoft.com/office/drawing/2014/main" id="{E0674258-4EFF-A43B-2AAA-91D094B009EB}"/>
              </a:ext>
            </a:extLst>
          </p:cNvPr>
          <p:cNvSpPr txBox="1"/>
          <p:nvPr/>
        </p:nvSpPr>
        <p:spPr>
          <a:xfrm>
            <a:off x="1343472" y="1412776"/>
            <a:ext cx="8964996" cy="2677656"/>
          </a:xfrm>
          <a:prstGeom prst="rect">
            <a:avLst/>
          </a:prstGeom>
          <a:noFill/>
        </p:spPr>
        <p:txBody>
          <a:bodyPr wrap="square" rtlCol="0">
            <a:spAutoFit/>
          </a:bodyPr>
          <a:lstStyle/>
          <a:p>
            <a:pPr marL="571500" indent="-571500">
              <a:buFont typeface="Wingdings" pitchFamily="2" charset="2"/>
              <a:buChar char="p"/>
            </a:pPr>
            <a:r>
              <a:rPr kumimoji="1" lang="en-US" altLang="zh-CN" sz="2400" dirty="0"/>
              <a:t>Biases in Current AI Models</a:t>
            </a:r>
          </a:p>
          <a:p>
            <a:pPr marL="571500" indent="-571500">
              <a:buFont typeface="Wingdings" pitchFamily="2" charset="2"/>
              <a:buChar char="p"/>
            </a:pPr>
            <a:endParaRPr kumimoji="1" lang="en-US" altLang="zh-CN" sz="2400" dirty="0"/>
          </a:p>
          <a:p>
            <a:pPr marL="571500" indent="-571500">
              <a:buFont typeface="Wingdings" pitchFamily="2" charset="2"/>
              <a:buChar char="p"/>
            </a:pPr>
            <a:r>
              <a:rPr kumimoji="1" lang="en-US" altLang="zh-CN" sz="2400" dirty="0"/>
              <a:t>Machine Learning Bias</a:t>
            </a:r>
          </a:p>
          <a:p>
            <a:pPr marL="571500" indent="-571500">
              <a:buFont typeface="Wingdings" pitchFamily="2" charset="2"/>
              <a:buChar char="p"/>
            </a:pPr>
            <a:endParaRPr kumimoji="1" lang="en-US" altLang="zh-CN" sz="2400" dirty="0"/>
          </a:p>
          <a:p>
            <a:pPr marL="571500" indent="-571500">
              <a:buFont typeface="Wingdings" pitchFamily="2" charset="2"/>
              <a:buChar char="p"/>
            </a:pPr>
            <a:r>
              <a:rPr kumimoji="1" lang="en-US" altLang="zh-CN" sz="2400" dirty="0"/>
              <a:t>AI Ethics, Technology Ethics</a:t>
            </a:r>
          </a:p>
          <a:p>
            <a:pPr marL="571500" indent="-571500">
              <a:buFont typeface="Wingdings" pitchFamily="2" charset="2"/>
              <a:buChar char="p"/>
            </a:pPr>
            <a:endParaRPr kumimoji="1" lang="en-US" altLang="zh-CN" sz="2400" dirty="0"/>
          </a:p>
          <a:p>
            <a:pPr marL="571500" indent="-571500">
              <a:buFont typeface="Wingdings" pitchFamily="2" charset="2"/>
              <a:buChar char="p"/>
            </a:pPr>
            <a:r>
              <a:rPr kumimoji="1" lang="en-US" altLang="zh-CN" sz="2400" dirty="0"/>
              <a:t>Ethics in IT Workplace</a:t>
            </a:r>
          </a:p>
        </p:txBody>
      </p:sp>
    </p:spTree>
    <p:extLst>
      <p:ext uri="{BB962C8B-B14F-4D97-AF65-F5344CB8AC3E}">
        <p14:creationId xmlns:p14="http://schemas.microsoft.com/office/powerpoint/2010/main" val="1162285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802A8-3323-8DB5-594E-1F2CB6E9BC78}"/>
              </a:ext>
            </a:extLst>
          </p:cNvPr>
          <p:cNvSpPr>
            <a:spLocks noGrp="1"/>
          </p:cNvSpPr>
          <p:nvPr>
            <p:ph type="title"/>
          </p:nvPr>
        </p:nvSpPr>
        <p:spPr>
          <a:xfrm>
            <a:off x="479376" y="133414"/>
            <a:ext cx="10297144" cy="572971"/>
          </a:xfrm>
        </p:spPr>
        <p:txBody>
          <a:bodyPr/>
          <a:lstStyle/>
          <a:p>
            <a:r>
              <a:rPr kumimoji="1" lang="en-US" altLang="zh-CN" sz="3200" dirty="0"/>
              <a:t>Fair</a:t>
            </a:r>
            <a:r>
              <a:rPr kumimoji="1" lang="zh-CN" altLang="en-US" sz="3200" dirty="0"/>
              <a:t> </a:t>
            </a:r>
            <a:r>
              <a:rPr kumimoji="1" lang="en-US" altLang="zh-CN" sz="3200" dirty="0"/>
              <a:t>Machine</a:t>
            </a:r>
            <a:r>
              <a:rPr kumimoji="1" lang="zh-CN" altLang="en-US" sz="3200" dirty="0"/>
              <a:t> </a:t>
            </a:r>
            <a:r>
              <a:rPr kumimoji="1" lang="en-US" altLang="zh-CN" sz="3200" dirty="0"/>
              <a:t>Learning:</a:t>
            </a:r>
            <a:r>
              <a:rPr kumimoji="1" lang="zh-CN" altLang="en-US" sz="3200" dirty="0"/>
              <a:t> </a:t>
            </a:r>
            <a:r>
              <a:rPr kumimoji="1" lang="en-US" altLang="zh-CN" sz="3200" dirty="0"/>
              <a:t>Dataset</a:t>
            </a:r>
            <a:r>
              <a:rPr kumimoji="1" lang="zh-CN" altLang="en-US" sz="3200" dirty="0"/>
              <a:t> </a:t>
            </a:r>
            <a:r>
              <a:rPr kumimoji="1" lang="en-US" altLang="zh-CN" sz="3200" dirty="0"/>
              <a:t>Description</a:t>
            </a:r>
            <a:endParaRPr kumimoji="1" lang="zh-CN" altLang="en-US" sz="3200" dirty="0"/>
          </a:p>
        </p:txBody>
      </p:sp>
      <p:sp>
        <p:nvSpPr>
          <p:cNvPr id="4" name="文本框 3">
            <a:extLst>
              <a:ext uri="{FF2B5EF4-FFF2-40B4-BE49-F238E27FC236}">
                <a16:creationId xmlns:a16="http://schemas.microsoft.com/office/drawing/2014/main" id="{A0ED9E0F-A225-C39F-F786-CC6A6EF09A5A}"/>
              </a:ext>
            </a:extLst>
          </p:cNvPr>
          <p:cNvSpPr txBox="1"/>
          <p:nvPr/>
        </p:nvSpPr>
        <p:spPr>
          <a:xfrm>
            <a:off x="2053065" y="1368808"/>
            <a:ext cx="8085868" cy="461665"/>
          </a:xfrm>
          <a:prstGeom prst="rect">
            <a:avLst/>
          </a:prstGeom>
          <a:noFill/>
        </p:spPr>
        <p:txBody>
          <a:bodyPr wrap="none" rtlCol="0">
            <a:spAutoFit/>
          </a:bodyPr>
          <a:lstStyle/>
          <a:p>
            <a:pPr marL="342900" indent="-342900" algn="ctr">
              <a:buFont typeface="Wingdings" pitchFamily="2" charset="2"/>
              <a:buChar char="p"/>
            </a:pPr>
            <a:r>
              <a:rPr kumimoji="1" lang="en-US" altLang="zh-CN" sz="2400" b="1" dirty="0">
                <a:solidFill>
                  <a:srgbClr val="C00000"/>
                </a:solidFill>
              </a:rPr>
              <a:t>Show</a:t>
            </a:r>
            <a:r>
              <a:rPr kumimoji="1" lang="zh-CN" altLang="en-US" sz="2400" b="1" dirty="0">
                <a:solidFill>
                  <a:srgbClr val="C00000"/>
                </a:solidFill>
              </a:rPr>
              <a:t> </a:t>
            </a:r>
            <a:r>
              <a:rPr kumimoji="1" lang="en-US" altLang="zh-CN" sz="2400" b="1" dirty="0">
                <a:solidFill>
                  <a:srgbClr val="C00000"/>
                </a:solidFill>
              </a:rPr>
              <a:t>dataset</a:t>
            </a:r>
            <a:r>
              <a:rPr kumimoji="1" lang="zh-CN" altLang="en-US" sz="2400" b="1" dirty="0">
                <a:solidFill>
                  <a:srgbClr val="C00000"/>
                </a:solidFill>
              </a:rPr>
              <a:t> </a:t>
            </a:r>
            <a:r>
              <a:rPr kumimoji="1" lang="en-US" altLang="zh-CN" sz="2400" b="1" dirty="0">
                <a:solidFill>
                  <a:srgbClr val="C00000"/>
                </a:solidFill>
              </a:rPr>
              <a:t>statistics</a:t>
            </a:r>
            <a:r>
              <a:rPr kumimoji="1" lang="zh-CN" altLang="en-US" sz="2400" b="1" dirty="0">
                <a:solidFill>
                  <a:srgbClr val="C00000"/>
                </a:solidFill>
              </a:rPr>
              <a:t> </a:t>
            </a:r>
            <a:r>
              <a:rPr kumimoji="1" lang="en-US" altLang="zh-CN" sz="2400" b="1" dirty="0">
                <a:solidFill>
                  <a:srgbClr val="C00000"/>
                </a:solidFill>
              </a:rPr>
              <a:t>and</a:t>
            </a:r>
            <a:r>
              <a:rPr kumimoji="1" lang="zh-CN" altLang="en-US" sz="2400" b="1" dirty="0">
                <a:solidFill>
                  <a:srgbClr val="C00000"/>
                </a:solidFill>
              </a:rPr>
              <a:t> </a:t>
            </a:r>
            <a:r>
              <a:rPr kumimoji="1" lang="en-US" altLang="zh-CN" sz="2400" b="1" dirty="0">
                <a:solidFill>
                  <a:srgbClr val="C00000"/>
                </a:solidFill>
              </a:rPr>
              <a:t>creation</a:t>
            </a:r>
            <a:r>
              <a:rPr kumimoji="1" lang="zh-CN" altLang="en-US" sz="2400" b="1" dirty="0">
                <a:solidFill>
                  <a:srgbClr val="C00000"/>
                </a:solidFill>
              </a:rPr>
              <a:t> </a:t>
            </a:r>
            <a:r>
              <a:rPr kumimoji="1" lang="en-US" altLang="zh-CN" sz="2400" b="1" dirty="0">
                <a:solidFill>
                  <a:srgbClr val="C00000"/>
                </a:solidFill>
              </a:rPr>
              <a:t>details</a:t>
            </a:r>
            <a:endParaRPr kumimoji="1" lang="zh-CN" altLang="en-US" sz="2400" b="1" dirty="0">
              <a:solidFill>
                <a:srgbClr val="C00000"/>
              </a:solidFill>
            </a:endParaRPr>
          </a:p>
        </p:txBody>
      </p:sp>
      <p:graphicFrame>
        <p:nvGraphicFramePr>
          <p:cNvPr id="5" name="图示 4">
            <a:extLst>
              <a:ext uri="{FF2B5EF4-FFF2-40B4-BE49-F238E27FC236}">
                <a16:creationId xmlns:a16="http://schemas.microsoft.com/office/drawing/2014/main" id="{874D2716-C919-A3EC-FDD4-16CBC6AFE3BD}"/>
              </a:ext>
            </a:extLst>
          </p:cNvPr>
          <p:cNvGraphicFramePr/>
          <p:nvPr/>
        </p:nvGraphicFramePr>
        <p:xfrm>
          <a:off x="2767855" y="2276872"/>
          <a:ext cx="6656288" cy="3429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946118BC-F311-EE1A-4911-9EE0A881A3AB}"/>
              </a:ext>
            </a:extLst>
          </p:cNvPr>
          <p:cNvSpPr txBox="1"/>
          <p:nvPr/>
        </p:nvSpPr>
        <p:spPr>
          <a:xfrm>
            <a:off x="335360" y="5863157"/>
            <a:ext cx="11856640" cy="307777"/>
          </a:xfrm>
          <a:prstGeom prst="rect">
            <a:avLst/>
          </a:prstGeom>
          <a:noFill/>
        </p:spPr>
        <p:txBody>
          <a:bodyPr wrap="square" rtlCol="0">
            <a:spAutoFit/>
          </a:bodyPr>
          <a:lstStyle/>
          <a:p>
            <a:pPr algn="ctr"/>
            <a:r>
              <a:rPr lang="en-AU" altLang="zh-CN" sz="1400" b="0" i="0" u="sng" dirty="0" err="1">
                <a:solidFill>
                  <a:srgbClr val="0070C0"/>
                </a:solidFill>
                <a:effectLst/>
                <a:latin typeface="Arial" panose="020B0604020202020204" pitchFamily="34" charset="0"/>
              </a:rPr>
              <a:t>Gebru</a:t>
            </a:r>
            <a:r>
              <a:rPr lang="en-AU" altLang="zh-CN" sz="1400" b="0" i="0" u="sng" dirty="0">
                <a:solidFill>
                  <a:srgbClr val="0070C0"/>
                </a:solidFill>
                <a:effectLst/>
                <a:latin typeface="Arial" panose="020B0604020202020204" pitchFamily="34" charset="0"/>
              </a:rPr>
              <a:t>, </a:t>
            </a:r>
            <a:r>
              <a:rPr lang="en-AU" altLang="zh-CN" sz="1400" b="0" i="0" u="sng" dirty="0" err="1">
                <a:solidFill>
                  <a:srgbClr val="0070C0"/>
                </a:solidFill>
                <a:effectLst/>
                <a:latin typeface="Arial" panose="020B0604020202020204" pitchFamily="34" charset="0"/>
              </a:rPr>
              <a:t>Timnit</a:t>
            </a:r>
            <a:r>
              <a:rPr lang="en-AU" altLang="zh-CN" sz="1400" b="0" i="0" u="sng" dirty="0">
                <a:solidFill>
                  <a:srgbClr val="0070C0"/>
                </a:solidFill>
                <a:effectLst/>
                <a:latin typeface="Arial" panose="020B0604020202020204" pitchFamily="34" charset="0"/>
              </a:rPr>
              <a:t>, et al. “Datasheets for datasets.” </a:t>
            </a:r>
            <a:r>
              <a:rPr lang="en-AU" altLang="zh-CN" sz="1400" b="0" i="1" u="sng" dirty="0">
                <a:solidFill>
                  <a:srgbClr val="0070C0"/>
                </a:solidFill>
                <a:effectLst/>
                <a:latin typeface="Arial" panose="020B0604020202020204" pitchFamily="34" charset="0"/>
              </a:rPr>
              <a:t>Communications of the ACM</a:t>
            </a:r>
            <a:r>
              <a:rPr lang="en-AU" altLang="zh-CN" sz="1400" b="0" i="0" u="sng" dirty="0">
                <a:solidFill>
                  <a:srgbClr val="0070C0"/>
                </a:solidFill>
                <a:effectLst/>
                <a:latin typeface="Arial" panose="020B0604020202020204" pitchFamily="34" charset="0"/>
              </a:rPr>
              <a:t> 64.12 (2021): 86-92.</a:t>
            </a:r>
            <a:endParaRPr kumimoji="1" lang="en-US" altLang="zh-CN" sz="1400" u="sng" dirty="0">
              <a:solidFill>
                <a:srgbClr val="0070C0"/>
              </a:solidFill>
            </a:endParaRPr>
          </a:p>
        </p:txBody>
      </p:sp>
    </p:spTree>
    <p:extLst>
      <p:ext uri="{BB962C8B-B14F-4D97-AF65-F5344CB8AC3E}">
        <p14:creationId xmlns:p14="http://schemas.microsoft.com/office/powerpoint/2010/main" val="3836555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802A8-3323-8DB5-594E-1F2CB6E9BC78}"/>
              </a:ext>
            </a:extLst>
          </p:cNvPr>
          <p:cNvSpPr>
            <a:spLocks noGrp="1"/>
          </p:cNvSpPr>
          <p:nvPr>
            <p:ph type="title"/>
          </p:nvPr>
        </p:nvSpPr>
        <p:spPr>
          <a:xfrm>
            <a:off x="479376" y="133414"/>
            <a:ext cx="10153128" cy="572971"/>
          </a:xfrm>
        </p:spPr>
        <p:txBody>
          <a:bodyPr/>
          <a:lstStyle/>
          <a:p>
            <a:r>
              <a:rPr kumimoji="1" lang="en-US" altLang="zh-CN" sz="3200" dirty="0"/>
              <a:t>Fair</a:t>
            </a:r>
            <a:r>
              <a:rPr kumimoji="1" lang="zh-CN" altLang="en-US" sz="3200" dirty="0"/>
              <a:t> </a:t>
            </a:r>
            <a:r>
              <a:rPr kumimoji="1" lang="en-US" altLang="zh-CN" sz="3200" dirty="0"/>
              <a:t>Machine</a:t>
            </a:r>
            <a:r>
              <a:rPr kumimoji="1" lang="zh-CN" altLang="en-US" sz="3200" dirty="0"/>
              <a:t> </a:t>
            </a:r>
            <a:r>
              <a:rPr kumimoji="1" lang="en-US" altLang="zh-CN" sz="3200" dirty="0"/>
              <a:t>Learning:</a:t>
            </a:r>
            <a:r>
              <a:rPr kumimoji="1" lang="zh-CN" altLang="en-US" sz="3200" dirty="0"/>
              <a:t> </a:t>
            </a:r>
            <a:r>
              <a:rPr kumimoji="1" lang="en-US" altLang="zh-CN" sz="3200" dirty="0"/>
              <a:t>Dataset</a:t>
            </a:r>
            <a:r>
              <a:rPr kumimoji="1" lang="zh-CN" altLang="en-US" sz="3200" dirty="0"/>
              <a:t> </a:t>
            </a:r>
            <a:r>
              <a:rPr kumimoji="1" lang="en-US" altLang="zh-CN" sz="3200" dirty="0"/>
              <a:t>Labels</a:t>
            </a:r>
            <a:endParaRPr kumimoji="1" lang="zh-CN" altLang="en-US" sz="3200" dirty="0"/>
          </a:p>
        </p:txBody>
      </p:sp>
      <p:sp>
        <p:nvSpPr>
          <p:cNvPr id="4" name="文本框 3">
            <a:extLst>
              <a:ext uri="{FF2B5EF4-FFF2-40B4-BE49-F238E27FC236}">
                <a16:creationId xmlns:a16="http://schemas.microsoft.com/office/drawing/2014/main" id="{A0ED9E0F-A225-C39F-F786-CC6A6EF09A5A}"/>
              </a:ext>
            </a:extLst>
          </p:cNvPr>
          <p:cNvSpPr txBox="1"/>
          <p:nvPr/>
        </p:nvSpPr>
        <p:spPr>
          <a:xfrm>
            <a:off x="2431381" y="1368808"/>
            <a:ext cx="7329251" cy="461665"/>
          </a:xfrm>
          <a:prstGeom prst="rect">
            <a:avLst/>
          </a:prstGeom>
          <a:noFill/>
        </p:spPr>
        <p:txBody>
          <a:bodyPr wrap="none" rtlCol="0">
            <a:spAutoFit/>
          </a:bodyPr>
          <a:lstStyle/>
          <a:p>
            <a:pPr marL="342900" indent="-342900" algn="ctr">
              <a:buFont typeface="Wingdings" pitchFamily="2" charset="2"/>
              <a:buChar char="p"/>
            </a:pPr>
            <a:r>
              <a:rPr kumimoji="1" lang="en-US" altLang="zh-CN" sz="2400" b="1" dirty="0">
                <a:solidFill>
                  <a:srgbClr val="C00000"/>
                </a:solidFill>
              </a:rPr>
              <a:t>Use</a:t>
            </a:r>
            <a:r>
              <a:rPr kumimoji="1" lang="zh-CN" altLang="en-US" sz="2400" b="1" dirty="0">
                <a:solidFill>
                  <a:srgbClr val="C00000"/>
                </a:solidFill>
              </a:rPr>
              <a:t> </a:t>
            </a:r>
            <a:r>
              <a:rPr kumimoji="1" lang="en-US" altLang="zh-CN" sz="2400" b="1" dirty="0">
                <a:solidFill>
                  <a:srgbClr val="C00000"/>
                </a:solidFill>
              </a:rPr>
              <a:t>dataset</a:t>
            </a:r>
            <a:r>
              <a:rPr kumimoji="1" lang="zh-CN" altLang="en-US" sz="2400" b="1" dirty="0">
                <a:solidFill>
                  <a:srgbClr val="C00000"/>
                </a:solidFill>
              </a:rPr>
              <a:t> </a:t>
            </a:r>
            <a:r>
              <a:rPr kumimoji="1" lang="en-US" altLang="zh-CN" sz="2400" b="1" dirty="0">
                <a:solidFill>
                  <a:srgbClr val="C00000"/>
                </a:solidFill>
              </a:rPr>
              <a:t>specifications</a:t>
            </a:r>
            <a:r>
              <a:rPr kumimoji="1" lang="zh-CN" altLang="en-US" sz="2400" b="1" dirty="0">
                <a:solidFill>
                  <a:srgbClr val="C00000"/>
                </a:solidFill>
              </a:rPr>
              <a:t> </a:t>
            </a:r>
            <a:r>
              <a:rPr kumimoji="1" lang="en-US" altLang="zh-CN" sz="2400" b="1" dirty="0">
                <a:solidFill>
                  <a:srgbClr val="C00000"/>
                </a:solidFill>
              </a:rPr>
              <a:t>(</a:t>
            </a:r>
            <a:r>
              <a:rPr kumimoji="1" lang="zh-CN" altLang="en-US" sz="2400" b="1" dirty="0">
                <a:solidFill>
                  <a:srgbClr val="C00000"/>
                </a:solidFill>
              </a:rPr>
              <a:t>数据集说明书</a:t>
            </a:r>
            <a:r>
              <a:rPr kumimoji="1" lang="en-US" altLang="zh-CN" sz="2400" b="1" dirty="0">
                <a:solidFill>
                  <a:srgbClr val="C00000"/>
                </a:solidFill>
              </a:rPr>
              <a:t>)</a:t>
            </a:r>
            <a:endParaRPr kumimoji="1" lang="zh-CN" altLang="en-US" sz="2400" b="1" dirty="0">
              <a:solidFill>
                <a:srgbClr val="C00000"/>
              </a:solidFill>
            </a:endParaRPr>
          </a:p>
        </p:txBody>
      </p:sp>
      <p:sp>
        <p:nvSpPr>
          <p:cNvPr id="6" name="文本框 5">
            <a:extLst>
              <a:ext uri="{FF2B5EF4-FFF2-40B4-BE49-F238E27FC236}">
                <a16:creationId xmlns:a16="http://schemas.microsoft.com/office/drawing/2014/main" id="{946118BC-F311-EE1A-4911-9EE0A881A3AB}"/>
              </a:ext>
            </a:extLst>
          </p:cNvPr>
          <p:cNvSpPr txBox="1"/>
          <p:nvPr/>
        </p:nvSpPr>
        <p:spPr>
          <a:xfrm>
            <a:off x="335360" y="5863157"/>
            <a:ext cx="11856640" cy="307777"/>
          </a:xfrm>
          <a:prstGeom prst="rect">
            <a:avLst/>
          </a:prstGeom>
          <a:noFill/>
        </p:spPr>
        <p:txBody>
          <a:bodyPr wrap="square" rtlCol="0">
            <a:spAutoFit/>
          </a:bodyPr>
          <a:lstStyle/>
          <a:p>
            <a:pPr algn="ctr"/>
            <a:r>
              <a:rPr lang="en-AU" altLang="zh-CN" sz="1400" b="0" i="0" u="sng" dirty="0" err="1">
                <a:solidFill>
                  <a:srgbClr val="0070C0"/>
                </a:solidFill>
                <a:effectLst/>
                <a:latin typeface="Arial" panose="020B0604020202020204" pitchFamily="34" charset="0"/>
              </a:rPr>
              <a:t>Gebru</a:t>
            </a:r>
            <a:r>
              <a:rPr lang="en-AU" altLang="zh-CN" sz="1400" b="0" i="0" u="sng" dirty="0">
                <a:solidFill>
                  <a:srgbClr val="0070C0"/>
                </a:solidFill>
                <a:effectLst/>
                <a:latin typeface="Arial" panose="020B0604020202020204" pitchFamily="34" charset="0"/>
              </a:rPr>
              <a:t>, </a:t>
            </a:r>
            <a:r>
              <a:rPr lang="en-AU" altLang="zh-CN" sz="1400" b="0" i="0" u="sng" dirty="0" err="1">
                <a:solidFill>
                  <a:srgbClr val="0070C0"/>
                </a:solidFill>
                <a:effectLst/>
                <a:latin typeface="Arial" panose="020B0604020202020204" pitchFamily="34" charset="0"/>
              </a:rPr>
              <a:t>Timnit</a:t>
            </a:r>
            <a:r>
              <a:rPr lang="en-AU" altLang="zh-CN" sz="1400" b="0" i="0" u="sng" dirty="0">
                <a:solidFill>
                  <a:srgbClr val="0070C0"/>
                </a:solidFill>
                <a:effectLst/>
                <a:latin typeface="Arial" panose="020B0604020202020204" pitchFamily="34" charset="0"/>
              </a:rPr>
              <a:t>, et al. “Datasheets for datasets.” </a:t>
            </a:r>
            <a:r>
              <a:rPr lang="en-AU" altLang="zh-CN" sz="1400" b="0" i="1" u="sng" dirty="0">
                <a:solidFill>
                  <a:srgbClr val="0070C0"/>
                </a:solidFill>
                <a:effectLst/>
                <a:latin typeface="Arial" panose="020B0604020202020204" pitchFamily="34" charset="0"/>
              </a:rPr>
              <a:t>Communications of the ACM</a:t>
            </a:r>
            <a:r>
              <a:rPr lang="en-AU" altLang="zh-CN" sz="1400" b="0" i="0" u="sng" dirty="0">
                <a:solidFill>
                  <a:srgbClr val="0070C0"/>
                </a:solidFill>
                <a:effectLst/>
                <a:latin typeface="Arial" panose="020B0604020202020204" pitchFamily="34" charset="0"/>
              </a:rPr>
              <a:t> 64.12 (2021): 86-92.</a:t>
            </a:r>
            <a:endParaRPr kumimoji="1" lang="en-US" altLang="zh-CN" sz="1400" u="sng" dirty="0">
              <a:solidFill>
                <a:srgbClr val="0070C0"/>
              </a:solidFill>
            </a:endParaRPr>
          </a:p>
        </p:txBody>
      </p:sp>
      <p:pic>
        <p:nvPicPr>
          <p:cNvPr id="7" name="图片 6">
            <a:extLst>
              <a:ext uri="{FF2B5EF4-FFF2-40B4-BE49-F238E27FC236}">
                <a16:creationId xmlns:a16="http://schemas.microsoft.com/office/drawing/2014/main" id="{E902A064-8BD7-5802-706E-A85B091940C1}"/>
              </a:ext>
            </a:extLst>
          </p:cNvPr>
          <p:cNvPicPr>
            <a:picLocks noChangeAspect="1"/>
          </p:cNvPicPr>
          <p:nvPr/>
        </p:nvPicPr>
        <p:blipFill>
          <a:blip r:embed="rId2"/>
          <a:stretch>
            <a:fillRect/>
          </a:stretch>
        </p:blipFill>
        <p:spPr>
          <a:xfrm>
            <a:off x="3035661" y="2476236"/>
            <a:ext cx="3384376" cy="2592105"/>
          </a:xfrm>
          <a:prstGeom prst="rect">
            <a:avLst/>
          </a:prstGeom>
        </p:spPr>
      </p:pic>
      <p:pic>
        <p:nvPicPr>
          <p:cNvPr id="9" name="图片 8">
            <a:extLst>
              <a:ext uri="{FF2B5EF4-FFF2-40B4-BE49-F238E27FC236}">
                <a16:creationId xmlns:a16="http://schemas.microsoft.com/office/drawing/2014/main" id="{DF752543-6A3A-8C08-9C81-64F8CF0A9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070" y="2119269"/>
            <a:ext cx="2142591" cy="2949072"/>
          </a:xfrm>
          <a:prstGeom prst="rect">
            <a:avLst/>
          </a:prstGeom>
        </p:spPr>
      </p:pic>
    </p:spTree>
    <p:extLst>
      <p:ext uri="{BB962C8B-B14F-4D97-AF65-F5344CB8AC3E}">
        <p14:creationId xmlns:p14="http://schemas.microsoft.com/office/powerpoint/2010/main" val="949990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802A8-3323-8DB5-594E-1F2CB6E9BC78}"/>
              </a:ext>
            </a:extLst>
          </p:cNvPr>
          <p:cNvSpPr>
            <a:spLocks noGrp="1"/>
          </p:cNvSpPr>
          <p:nvPr>
            <p:ph type="title"/>
          </p:nvPr>
        </p:nvSpPr>
        <p:spPr>
          <a:xfrm>
            <a:off x="479376" y="133414"/>
            <a:ext cx="10153128" cy="572971"/>
          </a:xfrm>
        </p:spPr>
        <p:txBody>
          <a:bodyPr/>
          <a:lstStyle/>
          <a:p>
            <a:r>
              <a:rPr kumimoji="1" lang="en-US" altLang="zh-CN" sz="3200" dirty="0"/>
              <a:t>Fair</a:t>
            </a:r>
            <a:r>
              <a:rPr kumimoji="1" lang="zh-CN" altLang="en-US" sz="3200" dirty="0"/>
              <a:t> </a:t>
            </a:r>
            <a:r>
              <a:rPr kumimoji="1" lang="en-US" altLang="zh-CN" sz="3200" dirty="0"/>
              <a:t>Machine</a:t>
            </a:r>
            <a:r>
              <a:rPr kumimoji="1" lang="zh-CN" altLang="en-US" sz="3200" dirty="0"/>
              <a:t> </a:t>
            </a:r>
            <a:r>
              <a:rPr kumimoji="1" lang="en-US" altLang="zh-CN" sz="3200" dirty="0"/>
              <a:t>Learning:</a:t>
            </a:r>
            <a:r>
              <a:rPr kumimoji="1" lang="zh-CN" altLang="en-US" sz="3200" dirty="0"/>
              <a:t> </a:t>
            </a:r>
            <a:r>
              <a:rPr kumimoji="1" lang="en-US" altLang="zh-CN" sz="3200" dirty="0"/>
              <a:t>Dataset</a:t>
            </a:r>
            <a:r>
              <a:rPr kumimoji="1" lang="zh-CN" altLang="en-US" sz="3200" dirty="0"/>
              <a:t> </a:t>
            </a:r>
            <a:r>
              <a:rPr kumimoji="1" lang="en-US" altLang="zh-CN" sz="3200" dirty="0"/>
              <a:t>Labels</a:t>
            </a:r>
            <a:endParaRPr kumimoji="1" lang="zh-CN" altLang="en-US" sz="3200" dirty="0"/>
          </a:p>
        </p:txBody>
      </p:sp>
      <p:sp>
        <p:nvSpPr>
          <p:cNvPr id="4" name="文本框 3">
            <a:extLst>
              <a:ext uri="{FF2B5EF4-FFF2-40B4-BE49-F238E27FC236}">
                <a16:creationId xmlns:a16="http://schemas.microsoft.com/office/drawing/2014/main" id="{A0ED9E0F-A225-C39F-F786-CC6A6EF09A5A}"/>
              </a:ext>
            </a:extLst>
          </p:cNvPr>
          <p:cNvSpPr txBox="1"/>
          <p:nvPr/>
        </p:nvSpPr>
        <p:spPr>
          <a:xfrm>
            <a:off x="2084336" y="1268760"/>
            <a:ext cx="8023350" cy="461665"/>
          </a:xfrm>
          <a:prstGeom prst="rect">
            <a:avLst/>
          </a:prstGeom>
          <a:noFill/>
        </p:spPr>
        <p:txBody>
          <a:bodyPr wrap="none" rtlCol="0">
            <a:spAutoFit/>
          </a:bodyPr>
          <a:lstStyle/>
          <a:p>
            <a:pPr marL="342900" indent="-342900" algn="ctr">
              <a:buFont typeface="Wingdings" pitchFamily="2" charset="2"/>
              <a:buChar char="p"/>
            </a:pPr>
            <a:r>
              <a:rPr lang="en-AU" altLang="zh-CN" sz="2400" b="1" dirty="0">
                <a:solidFill>
                  <a:srgbClr val="C00000"/>
                </a:solidFill>
              </a:rPr>
              <a:t>Simpson’s paradox</a:t>
            </a:r>
            <a:r>
              <a:rPr lang="zh-CN" altLang="en-US" sz="2400" b="1" dirty="0">
                <a:solidFill>
                  <a:srgbClr val="C00000"/>
                </a:solidFill>
              </a:rPr>
              <a:t> </a:t>
            </a:r>
            <a:r>
              <a:rPr lang="en-US" altLang="zh-CN" sz="2400" b="1" dirty="0">
                <a:solidFill>
                  <a:srgbClr val="C00000"/>
                </a:solidFill>
              </a:rPr>
              <a:t>testing</a:t>
            </a:r>
            <a:r>
              <a:rPr lang="zh-CN" altLang="en-US" sz="2400" b="1" dirty="0">
                <a:solidFill>
                  <a:srgbClr val="C00000"/>
                </a:solidFill>
              </a:rPr>
              <a:t> </a:t>
            </a:r>
            <a:r>
              <a:rPr lang="en-US" altLang="zh-CN" sz="2400" b="1" dirty="0">
                <a:solidFill>
                  <a:srgbClr val="C00000"/>
                </a:solidFill>
              </a:rPr>
              <a:t>(</a:t>
            </a:r>
            <a:r>
              <a:rPr lang="zh-CN" altLang="en-US" sz="2400" b="1" dirty="0">
                <a:solidFill>
                  <a:srgbClr val="C00000"/>
                </a:solidFill>
              </a:rPr>
              <a:t>合在一起结论变了</a:t>
            </a:r>
            <a:r>
              <a:rPr lang="en-US" altLang="zh-CN" sz="2400" b="1" dirty="0">
                <a:solidFill>
                  <a:srgbClr val="C00000"/>
                </a:solidFill>
              </a:rPr>
              <a:t>)</a:t>
            </a:r>
            <a:endParaRPr kumimoji="1" lang="zh-CN" altLang="en-US" sz="2400" b="1" dirty="0">
              <a:solidFill>
                <a:srgbClr val="C00000"/>
              </a:solidFill>
            </a:endParaRPr>
          </a:p>
        </p:txBody>
      </p:sp>
      <p:sp>
        <p:nvSpPr>
          <p:cNvPr id="6" name="文本框 5">
            <a:extLst>
              <a:ext uri="{FF2B5EF4-FFF2-40B4-BE49-F238E27FC236}">
                <a16:creationId xmlns:a16="http://schemas.microsoft.com/office/drawing/2014/main" id="{946118BC-F311-EE1A-4911-9EE0A881A3AB}"/>
              </a:ext>
            </a:extLst>
          </p:cNvPr>
          <p:cNvSpPr txBox="1"/>
          <p:nvPr/>
        </p:nvSpPr>
        <p:spPr>
          <a:xfrm>
            <a:off x="335360" y="5863157"/>
            <a:ext cx="11856640" cy="307777"/>
          </a:xfrm>
          <a:prstGeom prst="rect">
            <a:avLst/>
          </a:prstGeom>
          <a:noFill/>
        </p:spPr>
        <p:txBody>
          <a:bodyPr wrap="square" rtlCol="0">
            <a:spAutoFit/>
          </a:bodyPr>
          <a:lstStyle/>
          <a:p>
            <a:pPr algn="ctr"/>
            <a:r>
              <a:rPr lang="en-AU" altLang="zh-CN" sz="1400" b="0" i="0" u="sng" dirty="0" err="1">
                <a:solidFill>
                  <a:srgbClr val="0070C0"/>
                </a:solidFill>
                <a:effectLst/>
                <a:latin typeface="Arial" panose="020B0604020202020204" pitchFamily="34" charset="0"/>
              </a:rPr>
              <a:t>Gebru</a:t>
            </a:r>
            <a:r>
              <a:rPr lang="en-AU" altLang="zh-CN" sz="1400" b="0" i="0" u="sng" dirty="0">
                <a:solidFill>
                  <a:srgbClr val="0070C0"/>
                </a:solidFill>
                <a:effectLst/>
                <a:latin typeface="Arial" panose="020B0604020202020204" pitchFamily="34" charset="0"/>
              </a:rPr>
              <a:t>, </a:t>
            </a:r>
            <a:r>
              <a:rPr lang="en-AU" altLang="zh-CN" sz="1400" b="0" i="0" u="sng" dirty="0" err="1">
                <a:solidFill>
                  <a:srgbClr val="0070C0"/>
                </a:solidFill>
                <a:effectLst/>
                <a:latin typeface="Arial" panose="020B0604020202020204" pitchFamily="34" charset="0"/>
              </a:rPr>
              <a:t>Timnit</a:t>
            </a:r>
            <a:r>
              <a:rPr lang="en-AU" altLang="zh-CN" sz="1400" b="0" i="0" u="sng" dirty="0">
                <a:solidFill>
                  <a:srgbClr val="0070C0"/>
                </a:solidFill>
                <a:effectLst/>
                <a:latin typeface="Arial" panose="020B0604020202020204" pitchFamily="34" charset="0"/>
              </a:rPr>
              <a:t>, et al. “Datasheets for datasets.” </a:t>
            </a:r>
            <a:r>
              <a:rPr lang="en-AU" altLang="zh-CN" sz="1400" b="0" i="1" u="sng" dirty="0">
                <a:solidFill>
                  <a:srgbClr val="0070C0"/>
                </a:solidFill>
                <a:effectLst/>
                <a:latin typeface="Arial" panose="020B0604020202020204" pitchFamily="34" charset="0"/>
              </a:rPr>
              <a:t>Communications of the ACM</a:t>
            </a:r>
            <a:r>
              <a:rPr lang="en-AU" altLang="zh-CN" sz="1400" b="0" i="0" u="sng" dirty="0">
                <a:solidFill>
                  <a:srgbClr val="0070C0"/>
                </a:solidFill>
                <a:effectLst/>
                <a:latin typeface="Arial" panose="020B0604020202020204" pitchFamily="34" charset="0"/>
              </a:rPr>
              <a:t> 64.12 (2021): 86-92.</a:t>
            </a:r>
            <a:endParaRPr kumimoji="1" lang="en-US" altLang="zh-CN" sz="1400" u="sng" dirty="0">
              <a:solidFill>
                <a:srgbClr val="0070C0"/>
              </a:solidFill>
            </a:endParaRPr>
          </a:p>
        </p:txBody>
      </p:sp>
      <p:pic>
        <p:nvPicPr>
          <p:cNvPr id="3" name="图片 2">
            <a:extLst>
              <a:ext uri="{FF2B5EF4-FFF2-40B4-BE49-F238E27FC236}">
                <a16:creationId xmlns:a16="http://schemas.microsoft.com/office/drawing/2014/main" id="{EAD9C862-E72C-D84C-7349-C5975FFC51FD}"/>
              </a:ext>
            </a:extLst>
          </p:cNvPr>
          <p:cNvPicPr>
            <a:picLocks noChangeAspect="1"/>
          </p:cNvPicPr>
          <p:nvPr/>
        </p:nvPicPr>
        <p:blipFill>
          <a:blip r:embed="rId2"/>
          <a:stretch>
            <a:fillRect/>
          </a:stretch>
        </p:blipFill>
        <p:spPr>
          <a:xfrm>
            <a:off x="1775520" y="1988840"/>
            <a:ext cx="8976441" cy="3284064"/>
          </a:xfrm>
          <a:prstGeom prst="rect">
            <a:avLst/>
          </a:prstGeom>
        </p:spPr>
      </p:pic>
      <p:sp>
        <p:nvSpPr>
          <p:cNvPr id="5" name="文本框 4">
            <a:extLst>
              <a:ext uri="{FF2B5EF4-FFF2-40B4-BE49-F238E27FC236}">
                <a16:creationId xmlns:a16="http://schemas.microsoft.com/office/drawing/2014/main" id="{7CC7242B-3CDC-0EB3-ED1D-F8FE9A761DE2}"/>
              </a:ext>
            </a:extLst>
          </p:cNvPr>
          <p:cNvSpPr txBox="1"/>
          <p:nvPr/>
        </p:nvSpPr>
        <p:spPr>
          <a:xfrm>
            <a:off x="1048303" y="5399211"/>
            <a:ext cx="10095392" cy="369332"/>
          </a:xfrm>
          <a:prstGeom prst="rect">
            <a:avLst/>
          </a:prstGeom>
          <a:noFill/>
        </p:spPr>
        <p:txBody>
          <a:bodyPr wrap="none" rtlCol="0">
            <a:spAutoFit/>
          </a:bodyPr>
          <a:lstStyle/>
          <a:p>
            <a:r>
              <a:rPr kumimoji="1" lang="en-AU" altLang="zh-CN" dirty="0"/>
              <a:t>Stack Exchange</a:t>
            </a:r>
            <a:r>
              <a:rPr kumimoji="1" lang="en-US" altLang="zh-CN" dirty="0"/>
              <a:t>:</a:t>
            </a:r>
            <a:r>
              <a:rPr kumimoji="1" lang="zh-CN" altLang="en-US" dirty="0"/>
              <a:t> 第几个回答更容易被接受为最佳答案？ （</a:t>
            </a:r>
            <a:r>
              <a:rPr kumimoji="1" lang="en-US" altLang="zh-CN" dirty="0"/>
              <a:t>b</a:t>
            </a:r>
            <a:r>
              <a:rPr kumimoji="1" lang="zh-CN" altLang="en-US" dirty="0"/>
              <a:t>）</a:t>
            </a:r>
            <a:r>
              <a:rPr kumimoji="1" lang="en-US" altLang="zh-CN" dirty="0"/>
              <a:t>:</a:t>
            </a:r>
            <a:r>
              <a:rPr kumimoji="1" lang="zh-CN" altLang="en-US" dirty="0"/>
              <a:t>基于</a:t>
            </a:r>
            <a:r>
              <a:rPr kumimoji="1" lang="en-US" altLang="zh-CN" dirty="0"/>
              <a:t>session</a:t>
            </a:r>
            <a:r>
              <a:rPr kumimoji="1" lang="zh-CN" altLang="en-US" dirty="0"/>
              <a:t> </a:t>
            </a:r>
            <a:r>
              <a:rPr kumimoji="1" lang="en-US" altLang="zh-CN" dirty="0"/>
              <a:t>length</a:t>
            </a:r>
            <a:r>
              <a:rPr kumimoji="1" lang="zh-CN" altLang="en-US" dirty="0"/>
              <a:t>划分</a:t>
            </a:r>
            <a:r>
              <a:rPr kumimoji="1" lang="en-US" altLang="zh-CN" dirty="0"/>
              <a:t>group</a:t>
            </a:r>
            <a:endParaRPr kumimoji="1" lang="zh-CN" altLang="en-US" dirty="0"/>
          </a:p>
        </p:txBody>
      </p:sp>
    </p:spTree>
    <p:extLst>
      <p:ext uri="{BB962C8B-B14F-4D97-AF65-F5344CB8AC3E}">
        <p14:creationId xmlns:p14="http://schemas.microsoft.com/office/powerpoint/2010/main" val="1805051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802A8-3323-8DB5-594E-1F2CB6E9BC78}"/>
              </a:ext>
            </a:extLst>
          </p:cNvPr>
          <p:cNvSpPr>
            <a:spLocks noGrp="1"/>
          </p:cNvSpPr>
          <p:nvPr>
            <p:ph type="title"/>
          </p:nvPr>
        </p:nvSpPr>
        <p:spPr>
          <a:xfrm>
            <a:off x="479376" y="133414"/>
            <a:ext cx="10153128" cy="572971"/>
          </a:xfrm>
        </p:spPr>
        <p:txBody>
          <a:bodyPr/>
          <a:lstStyle/>
          <a:p>
            <a:r>
              <a:rPr kumimoji="1" lang="en-US" altLang="zh-CN" sz="3200" dirty="0"/>
              <a:t>Fair</a:t>
            </a:r>
            <a:r>
              <a:rPr kumimoji="1" lang="zh-CN" altLang="en-US" sz="3200" dirty="0"/>
              <a:t> </a:t>
            </a:r>
            <a:r>
              <a:rPr kumimoji="1" lang="en-US" altLang="zh-CN" sz="3200" dirty="0"/>
              <a:t>Machine</a:t>
            </a:r>
            <a:r>
              <a:rPr kumimoji="1" lang="zh-CN" altLang="en-US" sz="3200" dirty="0"/>
              <a:t> </a:t>
            </a:r>
            <a:r>
              <a:rPr kumimoji="1" lang="en-US" altLang="zh-CN" sz="3200" dirty="0"/>
              <a:t>Learning:</a:t>
            </a:r>
            <a:r>
              <a:rPr kumimoji="1" lang="zh-CN" altLang="en-US" sz="3200" dirty="0"/>
              <a:t> </a:t>
            </a:r>
            <a:r>
              <a:rPr kumimoji="1" lang="en-US" altLang="zh-CN" sz="3200" dirty="0"/>
              <a:t>Causality</a:t>
            </a:r>
            <a:endParaRPr kumimoji="1" lang="zh-CN" altLang="en-US" sz="3200" dirty="0"/>
          </a:p>
        </p:txBody>
      </p:sp>
      <p:sp>
        <p:nvSpPr>
          <p:cNvPr id="4" name="文本框 3">
            <a:extLst>
              <a:ext uri="{FF2B5EF4-FFF2-40B4-BE49-F238E27FC236}">
                <a16:creationId xmlns:a16="http://schemas.microsoft.com/office/drawing/2014/main" id="{A0ED9E0F-A225-C39F-F786-CC6A6EF09A5A}"/>
              </a:ext>
            </a:extLst>
          </p:cNvPr>
          <p:cNvSpPr txBox="1"/>
          <p:nvPr/>
        </p:nvSpPr>
        <p:spPr>
          <a:xfrm>
            <a:off x="1775746" y="1368595"/>
            <a:ext cx="8640507" cy="461665"/>
          </a:xfrm>
          <a:prstGeom prst="rect">
            <a:avLst/>
          </a:prstGeom>
          <a:noFill/>
        </p:spPr>
        <p:txBody>
          <a:bodyPr wrap="none" rtlCol="0">
            <a:spAutoFit/>
          </a:bodyPr>
          <a:lstStyle/>
          <a:p>
            <a:pPr marL="342900" indent="-342900" algn="ctr">
              <a:buFont typeface="Wingdings" pitchFamily="2" charset="2"/>
              <a:buChar char="p"/>
            </a:pPr>
            <a:r>
              <a:rPr lang="en-US" altLang="zh-CN" sz="2400" b="1" dirty="0">
                <a:solidFill>
                  <a:srgbClr val="C00000"/>
                </a:solidFill>
              </a:rPr>
              <a:t>Identify</a:t>
            </a:r>
            <a:r>
              <a:rPr lang="zh-CN" altLang="en-US" sz="2400" b="1" dirty="0">
                <a:solidFill>
                  <a:srgbClr val="C00000"/>
                </a:solidFill>
              </a:rPr>
              <a:t> </a:t>
            </a:r>
            <a:r>
              <a:rPr lang="en-US" altLang="zh-CN" sz="2400" b="1" dirty="0">
                <a:solidFill>
                  <a:srgbClr val="C00000"/>
                </a:solidFill>
              </a:rPr>
              <a:t>and</a:t>
            </a:r>
            <a:r>
              <a:rPr lang="zh-CN" altLang="en-US" sz="2400" b="1" dirty="0">
                <a:solidFill>
                  <a:srgbClr val="C00000"/>
                </a:solidFill>
              </a:rPr>
              <a:t> </a:t>
            </a:r>
            <a:r>
              <a:rPr lang="en-US" altLang="zh-CN" sz="2400" b="1" dirty="0">
                <a:solidFill>
                  <a:srgbClr val="C00000"/>
                </a:solidFill>
              </a:rPr>
              <a:t>remove</a:t>
            </a:r>
            <a:r>
              <a:rPr lang="zh-CN" altLang="en-US" sz="2400" b="1" dirty="0">
                <a:solidFill>
                  <a:srgbClr val="C00000"/>
                </a:solidFill>
              </a:rPr>
              <a:t> </a:t>
            </a:r>
            <a:r>
              <a:rPr lang="en-US" altLang="zh-CN" sz="2400" b="1" dirty="0">
                <a:solidFill>
                  <a:srgbClr val="C00000"/>
                </a:solidFill>
              </a:rPr>
              <a:t>biases</a:t>
            </a:r>
            <a:r>
              <a:rPr lang="zh-CN" altLang="en-US" sz="2400" b="1" dirty="0">
                <a:solidFill>
                  <a:srgbClr val="C00000"/>
                </a:solidFill>
              </a:rPr>
              <a:t> </a:t>
            </a:r>
            <a:r>
              <a:rPr lang="en-US" altLang="zh-CN" sz="2400" b="1" dirty="0">
                <a:solidFill>
                  <a:srgbClr val="C00000"/>
                </a:solidFill>
              </a:rPr>
              <a:t>with</a:t>
            </a:r>
            <a:r>
              <a:rPr lang="zh-CN" altLang="en-US" sz="2400" b="1" dirty="0">
                <a:solidFill>
                  <a:srgbClr val="C00000"/>
                </a:solidFill>
              </a:rPr>
              <a:t> </a:t>
            </a:r>
            <a:r>
              <a:rPr lang="en-US" altLang="zh-CN" sz="2400" b="1" dirty="0">
                <a:solidFill>
                  <a:srgbClr val="C00000"/>
                </a:solidFill>
              </a:rPr>
              <a:t>causal</a:t>
            </a:r>
            <a:r>
              <a:rPr lang="zh-CN" altLang="en-US" sz="2400" b="1" dirty="0">
                <a:solidFill>
                  <a:srgbClr val="C00000"/>
                </a:solidFill>
              </a:rPr>
              <a:t> </a:t>
            </a:r>
            <a:r>
              <a:rPr lang="en-US" altLang="zh-CN" sz="2400" b="1" dirty="0">
                <a:solidFill>
                  <a:srgbClr val="C00000"/>
                </a:solidFill>
              </a:rPr>
              <a:t>graphs</a:t>
            </a:r>
            <a:endParaRPr kumimoji="1" lang="zh-CN" altLang="en-US" sz="2400" b="1" dirty="0">
              <a:solidFill>
                <a:srgbClr val="C00000"/>
              </a:solidFill>
            </a:endParaRPr>
          </a:p>
        </p:txBody>
      </p:sp>
      <p:sp>
        <p:nvSpPr>
          <p:cNvPr id="6" name="文本框 5">
            <a:extLst>
              <a:ext uri="{FF2B5EF4-FFF2-40B4-BE49-F238E27FC236}">
                <a16:creationId xmlns:a16="http://schemas.microsoft.com/office/drawing/2014/main" id="{946118BC-F311-EE1A-4911-9EE0A881A3AB}"/>
              </a:ext>
            </a:extLst>
          </p:cNvPr>
          <p:cNvSpPr txBox="1"/>
          <p:nvPr/>
        </p:nvSpPr>
        <p:spPr>
          <a:xfrm>
            <a:off x="335360" y="5863157"/>
            <a:ext cx="11856640" cy="307777"/>
          </a:xfrm>
          <a:prstGeom prst="rect">
            <a:avLst/>
          </a:prstGeom>
          <a:noFill/>
        </p:spPr>
        <p:txBody>
          <a:bodyPr wrap="square" rtlCol="0">
            <a:spAutoFit/>
          </a:bodyPr>
          <a:lstStyle/>
          <a:p>
            <a:pPr algn="ctr"/>
            <a:r>
              <a:rPr lang="en-AU" altLang="zh-CN" sz="1400" b="0" i="0" u="sng" dirty="0">
                <a:solidFill>
                  <a:srgbClr val="0070C0"/>
                </a:solidFill>
                <a:effectLst/>
                <a:latin typeface="Arial" panose="020B0604020202020204" pitchFamily="34" charset="0"/>
              </a:rPr>
              <a:t>Zhang, Lu, </a:t>
            </a:r>
            <a:r>
              <a:rPr lang="en-AU" altLang="zh-CN" sz="1400" b="0" i="0" u="sng" dirty="0" err="1">
                <a:solidFill>
                  <a:srgbClr val="0070C0"/>
                </a:solidFill>
                <a:effectLst/>
                <a:latin typeface="Arial" panose="020B0604020202020204" pitchFamily="34" charset="0"/>
              </a:rPr>
              <a:t>Yongkai</a:t>
            </a:r>
            <a:r>
              <a:rPr lang="en-AU" altLang="zh-CN" sz="1400" b="0" i="0" u="sng" dirty="0">
                <a:solidFill>
                  <a:srgbClr val="0070C0"/>
                </a:solidFill>
                <a:effectLst/>
                <a:latin typeface="Arial" panose="020B0604020202020204" pitchFamily="34" charset="0"/>
              </a:rPr>
              <a:t> Wu, and </a:t>
            </a:r>
            <a:r>
              <a:rPr lang="en-AU" altLang="zh-CN" sz="1400" b="0" i="0" u="sng" dirty="0" err="1">
                <a:solidFill>
                  <a:srgbClr val="0070C0"/>
                </a:solidFill>
                <a:effectLst/>
                <a:latin typeface="Arial" panose="020B0604020202020204" pitchFamily="34" charset="0"/>
              </a:rPr>
              <a:t>Xintao</a:t>
            </a:r>
            <a:r>
              <a:rPr lang="en-AU" altLang="zh-CN" sz="1400" b="0" i="0" u="sng" dirty="0">
                <a:solidFill>
                  <a:srgbClr val="0070C0"/>
                </a:solidFill>
                <a:effectLst/>
                <a:latin typeface="Arial" panose="020B0604020202020204" pitchFamily="34" charset="0"/>
              </a:rPr>
              <a:t> Wu. "Achieving non-discrimination in data release." SIGKDD</a:t>
            </a:r>
            <a:r>
              <a:rPr lang="en-US" altLang="zh-CN" sz="1400" b="0" i="0" u="sng" dirty="0">
                <a:solidFill>
                  <a:srgbClr val="0070C0"/>
                </a:solidFill>
                <a:effectLst/>
                <a:latin typeface="Arial" panose="020B0604020202020204" pitchFamily="34" charset="0"/>
              </a:rPr>
              <a:t>,</a:t>
            </a:r>
            <a:r>
              <a:rPr lang="en-AU" altLang="zh-CN" sz="1400" b="0" i="0" u="sng" dirty="0">
                <a:solidFill>
                  <a:srgbClr val="0070C0"/>
                </a:solidFill>
                <a:effectLst/>
                <a:latin typeface="Arial" panose="020B0604020202020204" pitchFamily="34" charset="0"/>
              </a:rPr>
              <a:t> 2017.</a:t>
            </a:r>
            <a:endParaRPr kumimoji="1" lang="en-US" altLang="zh-CN" sz="1400" u="sng" dirty="0">
              <a:solidFill>
                <a:srgbClr val="0070C0"/>
              </a:solidFill>
            </a:endParaRPr>
          </a:p>
        </p:txBody>
      </p:sp>
      <p:sp>
        <p:nvSpPr>
          <p:cNvPr id="7" name="椭圆 6">
            <a:extLst>
              <a:ext uri="{FF2B5EF4-FFF2-40B4-BE49-F238E27FC236}">
                <a16:creationId xmlns:a16="http://schemas.microsoft.com/office/drawing/2014/main" id="{BD3F7463-4AE5-43B0-6B9B-97F03FD3A7B7}"/>
              </a:ext>
            </a:extLst>
          </p:cNvPr>
          <p:cNvSpPr/>
          <p:nvPr/>
        </p:nvSpPr>
        <p:spPr>
          <a:xfrm>
            <a:off x="3108262" y="3383454"/>
            <a:ext cx="864000" cy="8640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性别</a:t>
            </a:r>
          </a:p>
        </p:txBody>
      </p:sp>
      <p:sp>
        <p:nvSpPr>
          <p:cNvPr id="8" name="椭圆 7">
            <a:extLst>
              <a:ext uri="{FF2B5EF4-FFF2-40B4-BE49-F238E27FC236}">
                <a16:creationId xmlns:a16="http://schemas.microsoft.com/office/drawing/2014/main" id="{9CC07B46-1CA0-DE7E-9A49-CC4270EDA013}"/>
              </a:ext>
            </a:extLst>
          </p:cNvPr>
          <p:cNvSpPr/>
          <p:nvPr/>
        </p:nvSpPr>
        <p:spPr>
          <a:xfrm>
            <a:off x="4943872" y="2257788"/>
            <a:ext cx="864000" cy="8640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专业</a:t>
            </a:r>
          </a:p>
        </p:txBody>
      </p:sp>
      <p:sp>
        <p:nvSpPr>
          <p:cNvPr id="10" name="椭圆 9">
            <a:extLst>
              <a:ext uri="{FF2B5EF4-FFF2-40B4-BE49-F238E27FC236}">
                <a16:creationId xmlns:a16="http://schemas.microsoft.com/office/drawing/2014/main" id="{675B64BD-557F-025F-090F-674BEECE5A68}"/>
              </a:ext>
            </a:extLst>
          </p:cNvPr>
          <p:cNvSpPr/>
          <p:nvPr/>
        </p:nvSpPr>
        <p:spPr>
          <a:xfrm>
            <a:off x="4943872" y="3383454"/>
            <a:ext cx="864000" cy="86409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生源地</a:t>
            </a:r>
          </a:p>
        </p:txBody>
      </p:sp>
      <p:sp>
        <p:nvSpPr>
          <p:cNvPr id="11" name="椭圆 10">
            <a:extLst>
              <a:ext uri="{FF2B5EF4-FFF2-40B4-BE49-F238E27FC236}">
                <a16:creationId xmlns:a16="http://schemas.microsoft.com/office/drawing/2014/main" id="{14110498-DC97-DAF6-3C71-4A78471F98E5}"/>
              </a:ext>
            </a:extLst>
          </p:cNvPr>
          <p:cNvSpPr/>
          <p:nvPr/>
        </p:nvSpPr>
        <p:spPr>
          <a:xfrm>
            <a:off x="4943872" y="4509120"/>
            <a:ext cx="864000" cy="86409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分数</a:t>
            </a:r>
          </a:p>
        </p:txBody>
      </p:sp>
      <p:cxnSp>
        <p:nvCxnSpPr>
          <p:cNvPr id="13" name="直线箭头连接符 12">
            <a:extLst>
              <a:ext uri="{FF2B5EF4-FFF2-40B4-BE49-F238E27FC236}">
                <a16:creationId xmlns:a16="http://schemas.microsoft.com/office/drawing/2014/main" id="{5AA51393-2D86-F6B2-7BB6-A67F0DA788CF}"/>
              </a:ext>
            </a:extLst>
          </p:cNvPr>
          <p:cNvCxnSpPr>
            <a:endCxn id="8" idx="2"/>
          </p:cNvCxnSpPr>
          <p:nvPr/>
        </p:nvCxnSpPr>
        <p:spPr>
          <a:xfrm flipV="1">
            <a:off x="3972262" y="2689836"/>
            <a:ext cx="971610" cy="6936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2D34400-0D7B-A593-7432-EEF513F82A5F}"/>
              </a:ext>
            </a:extLst>
          </p:cNvPr>
          <p:cNvPicPr>
            <a:picLocks noChangeAspect="1"/>
          </p:cNvPicPr>
          <p:nvPr/>
        </p:nvPicPr>
        <p:blipFill>
          <a:blip r:embed="rId2"/>
          <a:stretch>
            <a:fillRect/>
          </a:stretch>
        </p:blipFill>
        <p:spPr>
          <a:xfrm>
            <a:off x="8276998" y="3553649"/>
            <a:ext cx="593228" cy="523220"/>
          </a:xfrm>
          <a:prstGeom prst="rect">
            <a:avLst/>
          </a:prstGeom>
        </p:spPr>
      </p:pic>
      <p:sp>
        <p:nvSpPr>
          <p:cNvPr id="17" name="文本框 16">
            <a:extLst>
              <a:ext uri="{FF2B5EF4-FFF2-40B4-BE49-F238E27FC236}">
                <a16:creationId xmlns:a16="http://schemas.microsoft.com/office/drawing/2014/main" id="{0421FF31-B00E-DE46-CDCE-E5649F0F60F6}"/>
              </a:ext>
            </a:extLst>
          </p:cNvPr>
          <p:cNvSpPr txBox="1"/>
          <p:nvPr/>
        </p:nvSpPr>
        <p:spPr>
          <a:xfrm>
            <a:off x="6960099" y="3553852"/>
            <a:ext cx="1247457" cy="523220"/>
          </a:xfrm>
          <a:prstGeom prst="rect">
            <a:avLst/>
          </a:prstGeom>
          <a:noFill/>
        </p:spPr>
        <p:txBody>
          <a:bodyPr wrap="none" rtlCol="0">
            <a:spAutoFit/>
          </a:bodyPr>
          <a:lstStyle/>
          <a:p>
            <a:r>
              <a:rPr kumimoji="1" lang="zh-CN" altLang="en-US" sz="2800" b="1" dirty="0"/>
              <a:t> 录取</a:t>
            </a:r>
            <a:r>
              <a:rPr kumimoji="1" lang="en-US" altLang="zh-CN" sz="2800" b="1" dirty="0"/>
              <a:t>?</a:t>
            </a:r>
          </a:p>
        </p:txBody>
      </p:sp>
      <p:cxnSp>
        <p:nvCxnSpPr>
          <p:cNvPr id="19" name="直线箭头连接符 18">
            <a:extLst>
              <a:ext uri="{FF2B5EF4-FFF2-40B4-BE49-F238E27FC236}">
                <a16:creationId xmlns:a16="http://schemas.microsoft.com/office/drawing/2014/main" id="{928D42C2-9D02-0CCC-9C27-00808C08D9CE}"/>
              </a:ext>
            </a:extLst>
          </p:cNvPr>
          <p:cNvCxnSpPr>
            <a:cxnSpLocks/>
            <a:stCxn id="8" idx="6"/>
          </p:cNvCxnSpPr>
          <p:nvPr/>
        </p:nvCxnSpPr>
        <p:spPr>
          <a:xfrm>
            <a:off x="5807872" y="2689836"/>
            <a:ext cx="1082785" cy="10271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277CDE15-DF26-9B97-4AB8-83A531989B1A}"/>
              </a:ext>
            </a:extLst>
          </p:cNvPr>
          <p:cNvCxnSpPr>
            <a:cxnSpLocks/>
            <a:stCxn id="10" idx="6"/>
            <a:endCxn id="17" idx="1"/>
          </p:cNvCxnSpPr>
          <p:nvPr/>
        </p:nvCxnSpPr>
        <p:spPr>
          <a:xfrm flipV="1">
            <a:off x="5807872" y="3815462"/>
            <a:ext cx="1152227" cy="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8172D37A-3AA8-C8AB-568D-BC4532A693BF}"/>
              </a:ext>
            </a:extLst>
          </p:cNvPr>
          <p:cNvCxnSpPr>
            <a:cxnSpLocks/>
            <a:stCxn id="11" idx="6"/>
            <a:endCxn id="17" idx="1"/>
          </p:cNvCxnSpPr>
          <p:nvPr/>
        </p:nvCxnSpPr>
        <p:spPr>
          <a:xfrm flipV="1">
            <a:off x="5807872" y="3815462"/>
            <a:ext cx="1152227" cy="11257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25875BF-DC35-F127-69D1-F75E49AD0195}"/>
              </a:ext>
            </a:extLst>
          </p:cNvPr>
          <p:cNvCxnSpPr>
            <a:cxnSpLocks/>
            <a:stCxn id="7" idx="6"/>
            <a:endCxn id="10" idx="2"/>
          </p:cNvCxnSpPr>
          <p:nvPr/>
        </p:nvCxnSpPr>
        <p:spPr>
          <a:xfrm>
            <a:off x="3972262" y="3815502"/>
            <a:ext cx="971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33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802A8-3323-8DB5-594E-1F2CB6E9BC78}"/>
              </a:ext>
            </a:extLst>
          </p:cNvPr>
          <p:cNvSpPr>
            <a:spLocks noGrp="1"/>
          </p:cNvSpPr>
          <p:nvPr>
            <p:ph type="title"/>
          </p:nvPr>
        </p:nvSpPr>
        <p:spPr>
          <a:xfrm>
            <a:off x="479376" y="133414"/>
            <a:ext cx="10729192" cy="572971"/>
          </a:xfrm>
        </p:spPr>
        <p:txBody>
          <a:bodyPr/>
          <a:lstStyle/>
          <a:p>
            <a:r>
              <a:rPr kumimoji="1" lang="en-US" altLang="zh-CN" sz="3200" dirty="0"/>
              <a:t>Fair</a:t>
            </a:r>
            <a:r>
              <a:rPr kumimoji="1" lang="zh-CN" altLang="en-US" sz="3200" dirty="0"/>
              <a:t> </a:t>
            </a:r>
            <a:r>
              <a:rPr kumimoji="1" lang="en-US" altLang="zh-CN" sz="3200" dirty="0"/>
              <a:t>Machine</a:t>
            </a:r>
            <a:r>
              <a:rPr kumimoji="1" lang="zh-CN" altLang="en-US" sz="3200" dirty="0"/>
              <a:t> </a:t>
            </a:r>
            <a:r>
              <a:rPr kumimoji="1" lang="en-US" altLang="zh-CN" sz="3200" dirty="0"/>
              <a:t>Learning:</a:t>
            </a:r>
            <a:r>
              <a:rPr kumimoji="1" lang="zh-CN" altLang="en-US" sz="3200" dirty="0"/>
              <a:t> </a:t>
            </a:r>
            <a:r>
              <a:rPr kumimoji="1" lang="en-US" altLang="zh-CN" sz="3200" dirty="0"/>
              <a:t>Sampling/Re-sampling</a:t>
            </a:r>
            <a:endParaRPr kumimoji="1" lang="zh-CN" altLang="en-US" sz="3200" dirty="0"/>
          </a:p>
        </p:txBody>
      </p:sp>
      <p:sp>
        <p:nvSpPr>
          <p:cNvPr id="4" name="文本框 3">
            <a:extLst>
              <a:ext uri="{FF2B5EF4-FFF2-40B4-BE49-F238E27FC236}">
                <a16:creationId xmlns:a16="http://schemas.microsoft.com/office/drawing/2014/main" id="{A0ED9E0F-A225-C39F-F786-CC6A6EF09A5A}"/>
              </a:ext>
            </a:extLst>
          </p:cNvPr>
          <p:cNvSpPr txBox="1"/>
          <p:nvPr/>
        </p:nvSpPr>
        <p:spPr>
          <a:xfrm>
            <a:off x="1282838" y="1455167"/>
            <a:ext cx="9626353" cy="461665"/>
          </a:xfrm>
          <a:prstGeom prst="rect">
            <a:avLst/>
          </a:prstGeom>
          <a:noFill/>
        </p:spPr>
        <p:txBody>
          <a:bodyPr wrap="none" rtlCol="0">
            <a:spAutoFit/>
          </a:bodyPr>
          <a:lstStyle/>
          <a:p>
            <a:pPr marL="342900" indent="-342900" algn="ctr">
              <a:buFont typeface="Wingdings" pitchFamily="2" charset="2"/>
              <a:buChar char="p"/>
            </a:pPr>
            <a:r>
              <a:rPr lang="en-US" altLang="zh-CN" sz="2400" b="1" dirty="0">
                <a:solidFill>
                  <a:srgbClr val="C00000"/>
                </a:solidFill>
              </a:rPr>
              <a:t>Balancing</a:t>
            </a:r>
            <a:r>
              <a:rPr lang="zh-CN" altLang="en-US" sz="2400" b="1" dirty="0">
                <a:solidFill>
                  <a:srgbClr val="C00000"/>
                </a:solidFill>
              </a:rPr>
              <a:t> </a:t>
            </a:r>
            <a:r>
              <a:rPr lang="en-US" altLang="zh-CN" sz="2400" b="1" dirty="0">
                <a:solidFill>
                  <a:srgbClr val="C00000"/>
                </a:solidFill>
              </a:rPr>
              <a:t>the</a:t>
            </a:r>
            <a:r>
              <a:rPr lang="zh-CN" altLang="en-US" sz="2400" b="1" dirty="0">
                <a:solidFill>
                  <a:srgbClr val="C00000"/>
                </a:solidFill>
              </a:rPr>
              <a:t> </a:t>
            </a:r>
            <a:r>
              <a:rPr lang="en-US" altLang="zh-CN" sz="2400" b="1" dirty="0">
                <a:solidFill>
                  <a:srgbClr val="C00000"/>
                </a:solidFill>
              </a:rPr>
              <a:t>minorities</a:t>
            </a:r>
            <a:r>
              <a:rPr lang="zh-CN" altLang="en-US" sz="2400" b="1" dirty="0">
                <a:solidFill>
                  <a:srgbClr val="C00000"/>
                </a:solidFill>
              </a:rPr>
              <a:t> </a:t>
            </a:r>
            <a:r>
              <a:rPr lang="en-US" altLang="zh-CN" sz="2400" b="1" dirty="0">
                <a:solidFill>
                  <a:srgbClr val="C00000"/>
                </a:solidFill>
              </a:rPr>
              <a:t>v</a:t>
            </a:r>
            <a:r>
              <a:rPr lang="zh-CN" altLang="en-US" sz="2400" b="1" dirty="0">
                <a:solidFill>
                  <a:srgbClr val="C00000"/>
                </a:solidFill>
              </a:rPr>
              <a:t> </a:t>
            </a:r>
            <a:r>
              <a:rPr lang="en-US" altLang="zh-CN" sz="2400" b="1" dirty="0">
                <a:solidFill>
                  <a:srgbClr val="C00000"/>
                </a:solidFill>
              </a:rPr>
              <a:t>majorities</a:t>
            </a:r>
            <a:r>
              <a:rPr lang="zh-CN" altLang="en-US" sz="2400" b="1" dirty="0">
                <a:solidFill>
                  <a:srgbClr val="C00000"/>
                </a:solidFill>
              </a:rPr>
              <a:t> </a:t>
            </a:r>
            <a:r>
              <a:rPr lang="en-US" altLang="zh-CN" sz="2400" b="1" dirty="0">
                <a:solidFill>
                  <a:srgbClr val="C00000"/>
                </a:solidFill>
              </a:rPr>
              <a:t>by</a:t>
            </a:r>
            <a:r>
              <a:rPr lang="zh-CN" altLang="en-US" sz="2400" b="1" dirty="0">
                <a:solidFill>
                  <a:srgbClr val="C00000"/>
                </a:solidFill>
              </a:rPr>
              <a:t> </a:t>
            </a:r>
            <a:r>
              <a:rPr lang="en-US" altLang="zh-CN" sz="2400" b="1" dirty="0">
                <a:solidFill>
                  <a:srgbClr val="C00000"/>
                </a:solidFill>
              </a:rPr>
              <a:t>re-sampling</a:t>
            </a:r>
            <a:endParaRPr kumimoji="1" lang="zh-CN" altLang="en-US" sz="2400" b="1" dirty="0">
              <a:solidFill>
                <a:srgbClr val="C00000"/>
              </a:solidFill>
            </a:endParaRPr>
          </a:p>
        </p:txBody>
      </p:sp>
      <p:sp>
        <p:nvSpPr>
          <p:cNvPr id="6" name="文本框 5">
            <a:extLst>
              <a:ext uri="{FF2B5EF4-FFF2-40B4-BE49-F238E27FC236}">
                <a16:creationId xmlns:a16="http://schemas.microsoft.com/office/drawing/2014/main" id="{946118BC-F311-EE1A-4911-9EE0A881A3AB}"/>
              </a:ext>
            </a:extLst>
          </p:cNvPr>
          <p:cNvSpPr txBox="1"/>
          <p:nvPr/>
        </p:nvSpPr>
        <p:spPr>
          <a:xfrm>
            <a:off x="335360" y="5863157"/>
            <a:ext cx="11856640" cy="338554"/>
          </a:xfrm>
          <a:prstGeom prst="rect">
            <a:avLst/>
          </a:prstGeom>
          <a:noFill/>
        </p:spPr>
        <p:txBody>
          <a:bodyPr wrap="square" rtlCol="0">
            <a:spAutoFit/>
          </a:bodyPr>
          <a:lstStyle/>
          <a:p>
            <a:pPr algn="ctr"/>
            <a:r>
              <a:rPr lang="en-AU" altLang="zh-CN" sz="1600" b="0" i="0" u="sng" dirty="0">
                <a:solidFill>
                  <a:srgbClr val="0070C0"/>
                </a:solidFill>
                <a:effectLst/>
                <a:latin typeface="Arial" panose="020B0604020202020204" pitchFamily="34" charset="0"/>
              </a:rPr>
              <a:t>https://</a:t>
            </a:r>
            <a:r>
              <a:rPr lang="en-AU" altLang="zh-CN" sz="1600" b="0" i="0" u="sng" dirty="0" err="1">
                <a:solidFill>
                  <a:srgbClr val="0070C0"/>
                </a:solidFill>
                <a:effectLst/>
                <a:latin typeface="Arial" panose="020B0604020202020204" pitchFamily="34" charset="0"/>
              </a:rPr>
              <a:t>www.kaggle.com</a:t>
            </a:r>
            <a:r>
              <a:rPr lang="en-AU" altLang="zh-CN" sz="1600" b="0" i="0" u="sng" dirty="0">
                <a:solidFill>
                  <a:srgbClr val="0070C0"/>
                </a:solidFill>
                <a:effectLst/>
                <a:latin typeface="Arial" panose="020B0604020202020204" pitchFamily="34" charset="0"/>
              </a:rPr>
              <a:t>/code/</a:t>
            </a:r>
            <a:r>
              <a:rPr lang="en-AU" altLang="zh-CN" sz="1600" b="0" i="0" u="sng" dirty="0" err="1">
                <a:solidFill>
                  <a:srgbClr val="0070C0"/>
                </a:solidFill>
                <a:effectLst/>
                <a:latin typeface="Arial" panose="020B0604020202020204" pitchFamily="34" charset="0"/>
              </a:rPr>
              <a:t>rafjaa</a:t>
            </a:r>
            <a:r>
              <a:rPr lang="en-AU" altLang="zh-CN" sz="1600" b="0" i="0" u="sng" dirty="0">
                <a:solidFill>
                  <a:srgbClr val="0070C0"/>
                </a:solidFill>
                <a:effectLst/>
                <a:latin typeface="Arial" panose="020B0604020202020204" pitchFamily="34" charset="0"/>
              </a:rPr>
              <a:t>/resampling-strategies-for-imbalanced-datasets/notebook</a:t>
            </a:r>
            <a:endParaRPr kumimoji="1" lang="en-US" altLang="zh-CN" sz="1600" u="sng" dirty="0">
              <a:solidFill>
                <a:srgbClr val="0070C0"/>
              </a:solidFill>
            </a:endParaRPr>
          </a:p>
        </p:txBody>
      </p:sp>
      <p:pic>
        <p:nvPicPr>
          <p:cNvPr id="19458" name="Picture 2">
            <a:extLst>
              <a:ext uri="{FF2B5EF4-FFF2-40B4-BE49-F238E27FC236}">
                <a16:creationId xmlns:a16="http://schemas.microsoft.com/office/drawing/2014/main" id="{A569DDA3-4574-93E2-5A36-4AB576D27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770" y="2091946"/>
            <a:ext cx="10084460" cy="3637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686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B6180-045E-0D13-2E4E-AA1B6AF6D1E1}"/>
              </a:ext>
            </a:extLst>
          </p:cNvPr>
          <p:cNvSpPr>
            <a:spLocks noGrp="1"/>
          </p:cNvSpPr>
          <p:nvPr>
            <p:ph type="title"/>
          </p:nvPr>
        </p:nvSpPr>
        <p:spPr>
          <a:xfrm>
            <a:off x="479376" y="133414"/>
            <a:ext cx="10515600" cy="572971"/>
          </a:xfrm>
        </p:spPr>
        <p:txBody>
          <a:bodyPr/>
          <a:lstStyle/>
          <a:p>
            <a:r>
              <a:rPr kumimoji="1" lang="en-US" altLang="zh-CN" sz="3200" dirty="0"/>
              <a:t>Fair</a:t>
            </a:r>
            <a:r>
              <a:rPr kumimoji="1" lang="zh-CN" altLang="en-US" sz="3200" dirty="0"/>
              <a:t> </a:t>
            </a:r>
            <a:r>
              <a:rPr kumimoji="1" lang="en-US" altLang="zh-CN" sz="3200" dirty="0"/>
              <a:t>Machine</a:t>
            </a:r>
            <a:r>
              <a:rPr kumimoji="1" lang="zh-CN" altLang="en-US" sz="3200" dirty="0"/>
              <a:t> </a:t>
            </a:r>
            <a:r>
              <a:rPr kumimoji="1" lang="en-US" altLang="zh-CN" sz="3200" dirty="0"/>
              <a:t>Learning:</a:t>
            </a:r>
            <a:r>
              <a:rPr kumimoji="1" lang="zh-CN" altLang="en-US" sz="3200" dirty="0"/>
              <a:t> </a:t>
            </a:r>
            <a:r>
              <a:rPr kumimoji="1" lang="en-US" altLang="zh-CN" sz="3200" dirty="0"/>
              <a:t>Fair</a:t>
            </a:r>
            <a:r>
              <a:rPr kumimoji="1" lang="zh-CN" altLang="en-US" sz="3200" dirty="0"/>
              <a:t> </a:t>
            </a:r>
            <a:r>
              <a:rPr kumimoji="1" lang="en-US" altLang="zh-CN" sz="3200" dirty="0"/>
              <a:t>Representations</a:t>
            </a:r>
            <a:endParaRPr kumimoji="1" lang="zh-CN" altLang="en-US" sz="3200" dirty="0"/>
          </a:p>
        </p:txBody>
      </p:sp>
      <p:sp>
        <p:nvSpPr>
          <p:cNvPr id="4" name="文本框 3">
            <a:extLst>
              <a:ext uri="{FF2B5EF4-FFF2-40B4-BE49-F238E27FC236}">
                <a16:creationId xmlns:a16="http://schemas.microsoft.com/office/drawing/2014/main" id="{E5147AF8-65F9-05AF-38F5-821FAE58082E}"/>
              </a:ext>
            </a:extLst>
          </p:cNvPr>
          <p:cNvSpPr txBox="1"/>
          <p:nvPr/>
        </p:nvSpPr>
        <p:spPr>
          <a:xfrm>
            <a:off x="335360" y="5863157"/>
            <a:ext cx="11856640" cy="338554"/>
          </a:xfrm>
          <a:prstGeom prst="rect">
            <a:avLst/>
          </a:prstGeom>
          <a:noFill/>
        </p:spPr>
        <p:txBody>
          <a:bodyPr wrap="square" rtlCol="0">
            <a:spAutoFit/>
          </a:bodyPr>
          <a:lstStyle/>
          <a:p>
            <a:pPr algn="ctr"/>
            <a:r>
              <a:rPr lang="en-AU" altLang="zh-CN" sz="1600" b="0" i="0" u="sng" dirty="0" err="1">
                <a:solidFill>
                  <a:srgbClr val="0070C0"/>
                </a:solidFill>
                <a:effectLst/>
                <a:latin typeface="Arial" panose="020B0604020202020204" pitchFamily="34" charset="0"/>
              </a:rPr>
              <a:t>Louizos</a:t>
            </a:r>
            <a:r>
              <a:rPr lang="en-AU" altLang="zh-CN" sz="1600" b="0" i="0" u="sng" dirty="0">
                <a:solidFill>
                  <a:srgbClr val="0070C0"/>
                </a:solidFill>
                <a:effectLst/>
                <a:latin typeface="Arial" panose="020B0604020202020204" pitchFamily="34" charset="0"/>
              </a:rPr>
              <a:t>, Christos, et al. "The variational fair autoencoder." </a:t>
            </a:r>
            <a:r>
              <a:rPr lang="en-AU" altLang="zh-CN" sz="1600" b="0" i="1" u="sng" dirty="0" err="1">
                <a:solidFill>
                  <a:srgbClr val="0070C0"/>
                </a:solidFill>
                <a:effectLst/>
                <a:latin typeface="Arial" panose="020B0604020202020204" pitchFamily="34" charset="0"/>
              </a:rPr>
              <a:t>arXiv</a:t>
            </a:r>
            <a:r>
              <a:rPr lang="en-AU" altLang="zh-CN" sz="1600" b="0" i="1" u="sng" dirty="0">
                <a:solidFill>
                  <a:srgbClr val="0070C0"/>
                </a:solidFill>
                <a:effectLst/>
                <a:latin typeface="Arial" panose="020B0604020202020204" pitchFamily="34" charset="0"/>
              </a:rPr>
              <a:t> preprint arXiv:1511.00830</a:t>
            </a:r>
            <a:r>
              <a:rPr lang="en-AU" altLang="zh-CN" sz="1600" b="0" i="0" u="sng" dirty="0">
                <a:solidFill>
                  <a:srgbClr val="0070C0"/>
                </a:solidFill>
                <a:effectLst/>
                <a:latin typeface="Arial" panose="020B0604020202020204" pitchFamily="34" charset="0"/>
              </a:rPr>
              <a:t> (2015).</a:t>
            </a:r>
            <a:endParaRPr kumimoji="1" lang="en-US" altLang="zh-CN" sz="1600" u="sng" dirty="0">
              <a:solidFill>
                <a:srgbClr val="0070C0"/>
              </a:solidFill>
            </a:endParaRPr>
          </a:p>
        </p:txBody>
      </p:sp>
      <p:pic>
        <p:nvPicPr>
          <p:cNvPr id="5" name="图片 4">
            <a:extLst>
              <a:ext uri="{FF2B5EF4-FFF2-40B4-BE49-F238E27FC236}">
                <a16:creationId xmlns:a16="http://schemas.microsoft.com/office/drawing/2014/main" id="{AA442A52-16BC-ECD6-D1FC-29E6ACCA69D3}"/>
              </a:ext>
            </a:extLst>
          </p:cNvPr>
          <p:cNvPicPr>
            <a:picLocks noChangeAspect="1"/>
          </p:cNvPicPr>
          <p:nvPr/>
        </p:nvPicPr>
        <p:blipFill>
          <a:blip r:embed="rId2"/>
          <a:stretch>
            <a:fillRect/>
          </a:stretch>
        </p:blipFill>
        <p:spPr>
          <a:xfrm>
            <a:off x="1143669" y="2276872"/>
            <a:ext cx="9904662" cy="2133082"/>
          </a:xfrm>
          <a:prstGeom prst="rect">
            <a:avLst/>
          </a:prstGeom>
        </p:spPr>
      </p:pic>
      <p:sp>
        <p:nvSpPr>
          <p:cNvPr id="6" name="文本框 5">
            <a:extLst>
              <a:ext uri="{FF2B5EF4-FFF2-40B4-BE49-F238E27FC236}">
                <a16:creationId xmlns:a16="http://schemas.microsoft.com/office/drawing/2014/main" id="{80151F14-D394-3B12-9EC2-190BCB3A556F}"/>
              </a:ext>
            </a:extLst>
          </p:cNvPr>
          <p:cNvSpPr txBox="1"/>
          <p:nvPr/>
        </p:nvSpPr>
        <p:spPr>
          <a:xfrm>
            <a:off x="4343760" y="1455167"/>
            <a:ext cx="3504486" cy="461665"/>
          </a:xfrm>
          <a:prstGeom prst="rect">
            <a:avLst/>
          </a:prstGeom>
          <a:noFill/>
        </p:spPr>
        <p:txBody>
          <a:bodyPr wrap="none" rtlCol="0">
            <a:spAutoFit/>
          </a:bodyPr>
          <a:lstStyle/>
          <a:p>
            <a:pPr marL="342900" indent="-342900" algn="ctr">
              <a:buFont typeface="Wingdings" pitchFamily="2" charset="2"/>
              <a:buChar char="p"/>
            </a:pPr>
            <a:r>
              <a:rPr lang="en-US" altLang="zh-CN" sz="2400" b="1" dirty="0">
                <a:solidFill>
                  <a:srgbClr val="C00000"/>
                </a:solidFill>
              </a:rPr>
              <a:t>Fair</a:t>
            </a:r>
            <a:r>
              <a:rPr lang="zh-CN" altLang="en-US" sz="2400" b="1" dirty="0">
                <a:solidFill>
                  <a:srgbClr val="C00000"/>
                </a:solidFill>
              </a:rPr>
              <a:t> </a:t>
            </a:r>
            <a:r>
              <a:rPr lang="en-US" altLang="zh-CN" sz="2400" b="1" dirty="0" err="1">
                <a:solidFill>
                  <a:srgbClr val="C00000"/>
                </a:solidFill>
              </a:rPr>
              <a:t>AutoEncoder</a:t>
            </a:r>
            <a:endParaRPr lang="en-US" altLang="zh-CN" sz="2400" b="1" dirty="0">
              <a:solidFill>
                <a:srgbClr val="C00000"/>
              </a:solidFill>
            </a:endParaRPr>
          </a:p>
        </p:txBody>
      </p:sp>
      <p:sp>
        <p:nvSpPr>
          <p:cNvPr id="7" name="文本框 6">
            <a:extLst>
              <a:ext uri="{FF2B5EF4-FFF2-40B4-BE49-F238E27FC236}">
                <a16:creationId xmlns:a16="http://schemas.microsoft.com/office/drawing/2014/main" id="{603F9B9A-ED89-5E8D-8FFA-74AEDBCE7880}"/>
              </a:ext>
            </a:extLst>
          </p:cNvPr>
          <p:cNvSpPr txBox="1"/>
          <p:nvPr/>
        </p:nvSpPr>
        <p:spPr>
          <a:xfrm>
            <a:off x="2063552" y="4625351"/>
            <a:ext cx="1107996" cy="369332"/>
          </a:xfrm>
          <a:prstGeom prst="rect">
            <a:avLst/>
          </a:prstGeom>
          <a:noFill/>
        </p:spPr>
        <p:txBody>
          <a:bodyPr wrap="none" rtlCol="0">
            <a:spAutoFit/>
          </a:bodyPr>
          <a:lstStyle/>
          <a:p>
            <a:r>
              <a:rPr kumimoji="1" lang="zh-CN" altLang="en-US" dirty="0"/>
              <a:t>原始数据</a:t>
            </a:r>
          </a:p>
        </p:txBody>
      </p:sp>
      <p:sp>
        <p:nvSpPr>
          <p:cNvPr id="9" name="文本框 8">
            <a:extLst>
              <a:ext uri="{FF2B5EF4-FFF2-40B4-BE49-F238E27FC236}">
                <a16:creationId xmlns:a16="http://schemas.microsoft.com/office/drawing/2014/main" id="{1D02ABE1-14CD-A748-C39A-938DCB861510}"/>
              </a:ext>
            </a:extLst>
          </p:cNvPr>
          <p:cNvSpPr txBox="1"/>
          <p:nvPr/>
        </p:nvSpPr>
        <p:spPr>
          <a:xfrm>
            <a:off x="4223792" y="4625351"/>
            <a:ext cx="1362874" cy="369332"/>
          </a:xfrm>
          <a:prstGeom prst="rect">
            <a:avLst/>
          </a:prstGeom>
          <a:noFill/>
        </p:spPr>
        <p:txBody>
          <a:bodyPr wrap="none" rtlCol="0">
            <a:spAutoFit/>
          </a:bodyPr>
          <a:lstStyle/>
          <a:p>
            <a:r>
              <a:rPr kumimoji="1" lang="en-US" altLang="zh-CN" dirty="0"/>
              <a:t>MMD</a:t>
            </a:r>
            <a:r>
              <a:rPr kumimoji="1" lang="zh-CN" altLang="en-US" dirty="0"/>
              <a:t> </a:t>
            </a:r>
            <a:r>
              <a:rPr kumimoji="1" lang="en-US" altLang="zh-CN" dirty="0"/>
              <a:t>wo</a:t>
            </a:r>
            <a:r>
              <a:rPr kumimoji="1" lang="zh-CN" altLang="en-US" dirty="0"/>
              <a:t> </a:t>
            </a:r>
            <a:r>
              <a:rPr kumimoji="1" lang="en-US" altLang="zh-CN" dirty="0"/>
              <a:t>s</a:t>
            </a:r>
            <a:endParaRPr kumimoji="1" lang="zh-CN" altLang="en-US" dirty="0"/>
          </a:p>
        </p:txBody>
      </p:sp>
      <p:sp>
        <p:nvSpPr>
          <p:cNvPr id="10" name="文本框 9">
            <a:extLst>
              <a:ext uri="{FF2B5EF4-FFF2-40B4-BE49-F238E27FC236}">
                <a16:creationId xmlns:a16="http://schemas.microsoft.com/office/drawing/2014/main" id="{16A58C88-0D49-894D-AFE0-091F64884EE8}"/>
              </a:ext>
            </a:extLst>
          </p:cNvPr>
          <p:cNvSpPr txBox="1"/>
          <p:nvPr/>
        </p:nvSpPr>
        <p:spPr>
          <a:xfrm>
            <a:off x="6816080" y="4625351"/>
            <a:ext cx="1362874" cy="369332"/>
          </a:xfrm>
          <a:prstGeom prst="rect">
            <a:avLst/>
          </a:prstGeom>
          <a:noFill/>
        </p:spPr>
        <p:txBody>
          <a:bodyPr wrap="none" rtlCol="0">
            <a:spAutoFit/>
          </a:bodyPr>
          <a:lstStyle/>
          <a:p>
            <a:r>
              <a:rPr kumimoji="1" lang="en-US" altLang="zh-CN" dirty="0"/>
              <a:t>s</a:t>
            </a:r>
            <a:r>
              <a:rPr kumimoji="1" lang="zh-CN" altLang="en-US" dirty="0"/>
              <a:t> </a:t>
            </a:r>
            <a:r>
              <a:rPr kumimoji="1" lang="en-US" altLang="zh-CN" dirty="0"/>
              <a:t>wo</a:t>
            </a:r>
            <a:r>
              <a:rPr kumimoji="1" lang="zh-CN" altLang="en-US" dirty="0"/>
              <a:t> </a:t>
            </a:r>
            <a:r>
              <a:rPr kumimoji="1" lang="en-US" altLang="zh-CN" dirty="0"/>
              <a:t>MMD</a:t>
            </a:r>
            <a:endParaRPr kumimoji="1" lang="zh-CN" altLang="en-US" dirty="0"/>
          </a:p>
        </p:txBody>
      </p:sp>
      <p:sp>
        <p:nvSpPr>
          <p:cNvPr id="11" name="文本框 10">
            <a:extLst>
              <a:ext uri="{FF2B5EF4-FFF2-40B4-BE49-F238E27FC236}">
                <a16:creationId xmlns:a16="http://schemas.microsoft.com/office/drawing/2014/main" id="{D9863047-39CD-67F5-6262-6D7628B6F410}"/>
              </a:ext>
            </a:extLst>
          </p:cNvPr>
          <p:cNvSpPr txBox="1"/>
          <p:nvPr/>
        </p:nvSpPr>
        <p:spPr>
          <a:xfrm>
            <a:off x="9192344" y="4625351"/>
            <a:ext cx="1223412" cy="369332"/>
          </a:xfrm>
          <a:prstGeom prst="rect">
            <a:avLst/>
          </a:prstGeom>
          <a:noFill/>
        </p:spPr>
        <p:txBody>
          <a:bodyPr wrap="none" rtlCol="0">
            <a:spAutoFit/>
          </a:bodyPr>
          <a:lstStyle/>
          <a:p>
            <a:r>
              <a:rPr kumimoji="1" lang="en-US" altLang="zh-CN" dirty="0"/>
              <a:t>s</a:t>
            </a:r>
            <a:r>
              <a:rPr kumimoji="1" lang="zh-CN" altLang="en-US" dirty="0"/>
              <a:t> </a:t>
            </a:r>
            <a:r>
              <a:rPr kumimoji="1" lang="en-US" altLang="zh-CN" dirty="0"/>
              <a:t>+</a:t>
            </a:r>
            <a:r>
              <a:rPr kumimoji="1" lang="zh-CN" altLang="en-US" dirty="0"/>
              <a:t> </a:t>
            </a:r>
            <a:r>
              <a:rPr kumimoji="1" lang="en-US" altLang="zh-CN" dirty="0"/>
              <a:t>MMD</a:t>
            </a:r>
            <a:endParaRPr kumimoji="1" lang="zh-CN" altLang="en-US" dirty="0"/>
          </a:p>
        </p:txBody>
      </p:sp>
      <p:sp>
        <p:nvSpPr>
          <p:cNvPr id="12" name="文本框 11">
            <a:extLst>
              <a:ext uri="{FF2B5EF4-FFF2-40B4-BE49-F238E27FC236}">
                <a16:creationId xmlns:a16="http://schemas.microsoft.com/office/drawing/2014/main" id="{5BB61977-6133-3DC5-149B-BFD71094517D}"/>
              </a:ext>
            </a:extLst>
          </p:cNvPr>
          <p:cNvSpPr txBox="1"/>
          <p:nvPr/>
        </p:nvSpPr>
        <p:spPr>
          <a:xfrm>
            <a:off x="4588329" y="5225143"/>
            <a:ext cx="3161443" cy="369332"/>
          </a:xfrm>
          <a:prstGeom prst="rect">
            <a:avLst/>
          </a:prstGeom>
          <a:noFill/>
        </p:spPr>
        <p:txBody>
          <a:bodyPr wrap="none" rtlCol="0">
            <a:spAutoFit/>
          </a:bodyPr>
          <a:lstStyle/>
          <a:p>
            <a:r>
              <a:rPr kumimoji="1" lang="en-US" altLang="zh-CN" b="1" dirty="0">
                <a:solidFill>
                  <a:srgbClr val="0070C0"/>
                </a:solidFill>
              </a:rPr>
              <a:t>Blue</a:t>
            </a:r>
            <a:r>
              <a:rPr kumimoji="1" lang="en-US" altLang="zh-CN" dirty="0"/>
              <a:t>:</a:t>
            </a:r>
            <a:r>
              <a:rPr kumimoji="1" lang="zh-CN" altLang="en-US" dirty="0"/>
              <a:t> </a:t>
            </a:r>
            <a:r>
              <a:rPr kumimoji="1" lang="en-US" altLang="zh-CN" dirty="0"/>
              <a:t>male;</a:t>
            </a:r>
            <a:r>
              <a:rPr kumimoji="1" lang="zh-CN" altLang="en-US" dirty="0"/>
              <a:t> </a:t>
            </a:r>
            <a:r>
              <a:rPr kumimoji="1" lang="en-US" altLang="zh-CN" b="1" dirty="0">
                <a:solidFill>
                  <a:srgbClr val="C00000"/>
                </a:solidFill>
              </a:rPr>
              <a:t>Red</a:t>
            </a:r>
            <a:r>
              <a:rPr kumimoji="1" lang="en-US" altLang="zh-CN" dirty="0"/>
              <a:t>:</a:t>
            </a:r>
            <a:r>
              <a:rPr kumimoji="1" lang="zh-CN" altLang="en-US" dirty="0"/>
              <a:t> </a:t>
            </a:r>
            <a:r>
              <a:rPr kumimoji="1" lang="en-US" altLang="zh-CN" dirty="0"/>
              <a:t>female</a:t>
            </a:r>
            <a:endParaRPr kumimoji="1" lang="zh-CN" altLang="en-US" dirty="0"/>
          </a:p>
        </p:txBody>
      </p:sp>
    </p:spTree>
    <p:extLst>
      <p:ext uri="{BB962C8B-B14F-4D97-AF65-F5344CB8AC3E}">
        <p14:creationId xmlns:p14="http://schemas.microsoft.com/office/powerpoint/2010/main" val="4078646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B6180-045E-0D13-2E4E-AA1B6AF6D1E1}"/>
              </a:ext>
            </a:extLst>
          </p:cNvPr>
          <p:cNvSpPr>
            <a:spLocks noGrp="1"/>
          </p:cNvSpPr>
          <p:nvPr>
            <p:ph type="title"/>
          </p:nvPr>
        </p:nvSpPr>
        <p:spPr>
          <a:xfrm>
            <a:off x="479376" y="133414"/>
            <a:ext cx="10515600" cy="572971"/>
          </a:xfrm>
        </p:spPr>
        <p:txBody>
          <a:bodyPr/>
          <a:lstStyle/>
          <a:p>
            <a:r>
              <a:rPr kumimoji="1" lang="en-US" altLang="zh-CN" sz="3200" dirty="0"/>
              <a:t>Fair</a:t>
            </a:r>
            <a:r>
              <a:rPr kumimoji="1" lang="zh-CN" altLang="en-US" sz="3200" dirty="0"/>
              <a:t> </a:t>
            </a:r>
            <a:r>
              <a:rPr kumimoji="1" lang="en-US" altLang="zh-CN" sz="3200" dirty="0"/>
              <a:t>Machine</a:t>
            </a:r>
            <a:r>
              <a:rPr kumimoji="1" lang="zh-CN" altLang="en-US" sz="3200" dirty="0"/>
              <a:t> </a:t>
            </a:r>
            <a:r>
              <a:rPr kumimoji="1" lang="en-US" altLang="zh-CN" sz="3200" dirty="0"/>
              <a:t>Learning:</a:t>
            </a:r>
            <a:r>
              <a:rPr kumimoji="1" lang="zh-CN" altLang="en-US" sz="3200" dirty="0"/>
              <a:t> </a:t>
            </a:r>
            <a:r>
              <a:rPr lang="en-AU" altLang="zh-CN" sz="3200" dirty="0"/>
              <a:t>debiasing</a:t>
            </a:r>
            <a:endParaRPr kumimoji="1" lang="zh-CN" altLang="en-US" sz="3200" dirty="0"/>
          </a:p>
        </p:txBody>
      </p:sp>
      <p:sp>
        <p:nvSpPr>
          <p:cNvPr id="4" name="文本框 3">
            <a:extLst>
              <a:ext uri="{FF2B5EF4-FFF2-40B4-BE49-F238E27FC236}">
                <a16:creationId xmlns:a16="http://schemas.microsoft.com/office/drawing/2014/main" id="{E5147AF8-65F9-05AF-38F5-821FAE58082E}"/>
              </a:ext>
            </a:extLst>
          </p:cNvPr>
          <p:cNvSpPr txBox="1"/>
          <p:nvPr/>
        </p:nvSpPr>
        <p:spPr>
          <a:xfrm>
            <a:off x="335360" y="5863157"/>
            <a:ext cx="11856640" cy="338554"/>
          </a:xfrm>
          <a:prstGeom prst="rect">
            <a:avLst/>
          </a:prstGeom>
          <a:noFill/>
        </p:spPr>
        <p:txBody>
          <a:bodyPr wrap="square" rtlCol="0">
            <a:spAutoFit/>
          </a:bodyPr>
          <a:lstStyle/>
          <a:p>
            <a:pPr algn="ctr"/>
            <a:r>
              <a:rPr lang="en-AU" altLang="zh-CN" sz="1600" b="0" i="0" u="sng" dirty="0" err="1">
                <a:solidFill>
                  <a:srgbClr val="0070C0"/>
                </a:solidFill>
                <a:effectLst/>
                <a:latin typeface="Arial" panose="020B0604020202020204" pitchFamily="34" charset="0"/>
              </a:rPr>
              <a:t>Amini</a:t>
            </a:r>
            <a:r>
              <a:rPr lang="en-AU" altLang="zh-CN" sz="1600" b="0" i="0" u="sng" dirty="0">
                <a:solidFill>
                  <a:srgbClr val="0070C0"/>
                </a:solidFill>
                <a:effectLst/>
                <a:latin typeface="Arial" panose="020B0604020202020204" pitchFamily="34" charset="0"/>
              </a:rPr>
              <a:t>, Alexander, et al. "Uncovering and mitigating algorithmic bias through learned latent structure." </a:t>
            </a:r>
            <a:r>
              <a:rPr lang="en-AU" altLang="zh-CN" sz="1600" b="0" i="1" u="sng" dirty="0">
                <a:solidFill>
                  <a:srgbClr val="0070C0"/>
                </a:solidFill>
                <a:effectLst/>
                <a:latin typeface="Arial" panose="020B0604020202020204" pitchFamily="34" charset="0"/>
              </a:rPr>
              <a:t>AAAI</a:t>
            </a:r>
            <a:r>
              <a:rPr lang="en-AU" altLang="zh-CN" sz="1600" b="0" i="0" u="sng" dirty="0">
                <a:solidFill>
                  <a:srgbClr val="0070C0"/>
                </a:solidFill>
                <a:effectLst/>
                <a:latin typeface="Arial" panose="020B0604020202020204" pitchFamily="34" charset="0"/>
              </a:rPr>
              <a:t>. 2019.</a:t>
            </a:r>
            <a:endParaRPr kumimoji="1" lang="en-US" altLang="zh-CN" sz="1600" u="sng" dirty="0">
              <a:solidFill>
                <a:srgbClr val="0070C0"/>
              </a:solidFill>
            </a:endParaRPr>
          </a:p>
        </p:txBody>
      </p:sp>
      <p:sp>
        <p:nvSpPr>
          <p:cNvPr id="6" name="文本框 5">
            <a:extLst>
              <a:ext uri="{FF2B5EF4-FFF2-40B4-BE49-F238E27FC236}">
                <a16:creationId xmlns:a16="http://schemas.microsoft.com/office/drawing/2014/main" id="{80151F14-D394-3B12-9EC2-190BCB3A556F}"/>
              </a:ext>
            </a:extLst>
          </p:cNvPr>
          <p:cNvSpPr txBox="1"/>
          <p:nvPr/>
        </p:nvSpPr>
        <p:spPr>
          <a:xfrm>
            <a:off x="1944869" y="1196752"/>
            <a:ext cx="8302274" cy="461665"/>
          </a:xfrm>
          <a:prstGeom prst="rect">
            <a:avLst/>
          </a:prstGeom>
          <a:noFill/>
        </p:spPr>
        <p:txBody>
          <a:bodyPr wrap="none" rtlCol="0">
            <a:spAutoFit/>
          </a:bodyPr>
          <a:lstStyle/>
          <a:p>
            <a:pPr marL="342900" indent="-342900" algn="ctr">
              <a:buFont typeface="Wingdings" pitchFamily="2" charset="2"/>
              <a:buChar char="p"/>
            </a:pPr>
            <a:r>
              <a:rPr lang="en-US" altLang="zh-CN" sz="2400" b="1" dirty="0">
                <a:solidFill>
                  <a:srgbClr val="C00000"/>
                </a:solidFill>
              </a:rPr>
              <a:t>Debiasing Variational Autoencoder</a:t>
            </a:r>
            <a:r>
              <a:rPr lang="zh-CN" altLang="en-US" sz="2400" b="1" dirty="0">
                <a:solidFill>
                  <a:srgbClr val="C00000"/>
                </a:solidFill>
              </a:rPr>
              <a:t> </a:t>
            </a:r>
            <a:r>
              <a:rPr lang="en-US" altLang="zh-CN" sz="2400" b="1" dirty="0">
                <a:solidFill>
                  <a:srgbClr val="C00000"/>
                </a:solidFill>
              </a:rPr>
              <a:t>(DB-VAE)</a:t>
            </a:r>
          </a:p>
        </p:txBody>
      </p:sp>
      <p:pic>
        <p:nvPicPr>
          <p:cNvPr id="13" name="图片 12">
            <a:extLst>
              <a:ext uri="{FF2B5EF4-FFF2-40B4-BE49-F238E27FC236}">
                <a16:creationId xmlns:a16="http://schemas.microsoft.com/office/drawing/2014/main" id="{ECB01E02-6B21-7379-6B8A-3EA8E3843500}"/>
              </a:ext>
            </a:extLst>
          </p:cNvPr>
          <p:cNvPicPr>
            <a:picLocks noChangeAspect="1"/>
          </p:cNvPicPr>
          <p:nvPr/>
        </p:nvPicPr>
        <p:blipFill>
          <a:blip r:embed="rId2"/>
          <a:stretch>
            <a:fillRect/>
          </a:stretch>
        </p:blipFill>
        <p:spPr>
          <a:xfrm>
            <a:off x="3647728" y="1949399"/>
            <a:ext cx="8053074" cy="2961726"/>
          </a:xfrm>
          <a:prstGeom prst="rect">
            <a:avLst/>
          </a:prstGeom>
        </p:spPr>
      </p:pic>
      <p:pic>
        <p:nvPicPr>
          <p:cNvPr id="8" name="图片 7">
            <a:extLst>
              <a:ext uri="{FF2B5EF4-FFF2-40B4-BE49-F238E27FC236}">
                <a16:creationId xmlns:a16="http://schemas.microsoft.com/office/drawing/2014/main" id="{AF8018CB-6DF4-6A7C-F14B-FF9ACD208276}"/>
              </a:ext>
            </a:extLst>
          </p:cNvPr>
          <p:cNvPicPr>
            <a:picLocks noChangeAspect="1"/>
          </p:cNvPicPr>
          <p:nvPr/>
        </p:nvPicPr>
        <p:blipFill>
          <a:blip r:embed="rId3"/>
          <a:stretch>
            <a:fillRect/>
          </a:stretch>
        </p:blipFill>
        <p:spPr>
          <a:xfrm>
            <a:off x="335360" y="3638968"/>
            <a:ext cx="3573060" cy="2110752"/>
          </a:xfrm>
          <a:prstGeom prst="rect">
            <a:avLst/>
          </a:prstGeom>
        </p:spPr>
      </p:pic>
    </p:spTree>
    <p:extLst>
      <p:ext uri="{BB962C8B-B14F-4D97-AF65-F5344CB8AC3E}">
        <p14:creationId xmlns:p14="http://schemas.microsoft.com/office/powerpoint/2010/main" val="4204853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48A53-E712-CCDE-5DA4-9C3E936CE918}"/>
              </a:ext>
            </a:extLst>
          </p:cNvPr>
          <p:cNvSpPr>
            <a:spLocks noGrp="1"/>
          </p:cNvSpPr>
          <p:nvPr>
            <p:ph type="title"/>
          </p:nvPr>
        </p:nvSpPr>
        <p:spPr>
          <a:xfrm>
            <a:off x="479376" y="133414"/>
            <a:ext cx="9433048" cy="572971"/>
          </a:xfrm>
        </p:spPr>
        <p:txBody>
          <a:bodyPr/>
          <a:lstStyle/>
          <a:p>
            <a:r>
              <a:rPr kumimoji="1" lang="en-US" altLang="zh-CN" sz="3200" dirty="0"/>
              <a:t>Fair</a:t>
            </a:r>
            <a:r>
              <a:rPr kumimoji="1" lang="zh-CN" altLang="en-US" sz="3200" dirty="0"/>
              <a:t> </a:t>
            </a:r>
            <a:r>
              <a:rPr kumimoji="1" lang="en-US" altLang="zh-CN" sz="3200" dirty="0"/>
              <a:t>Machine</a:t>
            </a:r>
            <a:r>
              <a:rPr kumimoji="1" lang="zh-CN" altLang="en-US" sz="3200" dirty="0"/>
              <a:t> </a:t>
            </a:r>
            <a:r>
              <a:rPr kumimoji="1" lang="en-US" altLang="zh-CN" sz="3200" dirty="0"/>
              <a:t>Learning:</a:t>
            </a:r>
            <a:r>
              <a:rPr kumimoji="1" lang="zh-CN" altLang="en-US" sz="3200" dirty="0"/>
              <a:t> </a:t>
            </a:r>
            <a:r>
              <a:rPr kumimoji="1" lang="en-AU" altLang="zh-CN" sz="3200" dirty="0"/>
              <a:t>Unbiased </a:t>
            </a:r>
            <a:r>
              <a:rPr kumimoji="1" lang="en-US" altLang="zh-CN" sz="3200" dirty="0"/>
              <a:t>Learning</a:t>
            </a:r>
            <a:endParaRPr kumimoji="1" lang="zh-CN" altLang="en-US" sz="3200" dirty="0"/>
          </a:p>
        </p:txBody>
      </p:sp>
      <p:sp>
        <p:nvSpPr>
          <p:cNvPr id="4" name="文本框 3">
            <a:extLst>
              <a:ext uri="{FF2B5EF4-FFF2-40B4-BE49-F238E27FC236}">
                <a16:creationId xmlns:a16="http://schemas.microsoft.com/office/drawing/2014/main" id="{EFCE3D08-F452-9C61-B96D-59128D23F16C}"/>
              </a:ext>
            </a:extLst>
          </p:cNvPr>
          <p:cNvSpPr txBox="1"/>
          <p:nvPr/>
        </p:nvSpPr>
        <p:spPr>
          <a:xfrm>
            <a:off x="335360" y="5863157"/>
            <a:ext cx="11856640" cy="338554"/>
          </a:xfrm>
          <a:prstGeom prst="rect">
            <a:avLst/>
          </a:prstGeom>
          <a:noFill/>
        </p:spPr>
        <p:txBody>
          <a:bodyPr wrap="square" rtlCol="0">
            <a:spAutoFit/>
          </a:bodyPr>
          <a:lstStyle/>
          <a:p>
            <a:pPr algn="ctr"/>
            <a:r>
              <a:rPr lang="en-AU" altLang="zh-CN" sz="1600" b="0" i="0" u="sng" dirty="0">
                <a:solidFill>
                  <a:srgbClr val="0070C0"/>
                </a:solidFill>
                <a:effectLst/>
                <a:latin typeface="Arial" panose="020B0604020202020204" pitchFamily="34" charset="0"/>
              </a:rPr>
              <a:t>Nam, </a:t>
            </a:r>
            <a:r>
              <a:rPr lang="en-AU" altLang="zh-CN" sz="1600" b="0" i="0" u="sng" dirty="0" err="1">
                <a:solidFill>
                  <a:srgbClr val="0070C0"/>
                </a:solidFill>
                <a:effectLst/>
                <a:latin typeface="Arial" panose="020B0604020202020204" pitchFamily="34" charset="0"/>
              </a:rPr>
              <a:t>Junhyun</a:t>
            </a:r>
            <a:r>
              <a:rPr lang="en-AU" altLang="zh-CN" sz="1600" b="0" i="0" u="sng" dirty="0">
                <a:solidFill>
                  <a:srgbClr val="0070C0"/>
                </a:solidFill>
                <a:effectLst/>
                <a:latin typeface="Arial" panose="020B0604020202020204" pitchFamily="34" charset="0"/>
              </a:rPr>
              <a:t>, et al. "Learning from failure: De-biasing classifier from biased classifier." </a:t>
            </a:r>
            <a:r>
              <a:rPr lang="en-AU" altLang="zh-CN" sz="1600" b="0" i="0" u="sng" dirty="0" err="1">
                <a:solidFill>
                  <a:srgbClr val="0070C0"/>
                </a:solidFill>
                <a:effectLst/>
                <a:latin typeface="Arial" panose="020B0604020202020204" pitchFamily="34" charset="0"/>
              </a:rPr>
              <a:t>NeurIPS</a:t>
            </a:r>
            <a:r>
              <a:rPr lang="en-AU" altLang="zh-CN" sz="1600" b="0" i="0" u="sng" dirty="0">
                <a:solidFill>
                  <a:srgbClr val="0070C0"/>
                </a:solidFill>
                <a:effectLst/>
                <a:latin typeface="Arial" panose="020B0604020202020204" pitchFamily="34" charset="0"/>
              </a:rPr>
              <a:t>, 2020.</a:t>
            </a:r>
            <a:endParaRPr kumimoji="1" lang="en-US" altLang="zh-CN" sz="1600" u="sng" dirty="0">
              <a:solidFill>
                <a:srgbClr val="0070C0"/>
              </a:solidFill>
            </a:endParaRPr>
          </a:p>
        </p:txBody>
      </p:sp>
      <p:sp>
        <p:nvSpPr>
          <p:cNvPr id="8" name="文本框 7">
            <a:extLst>
              <a:ext uri="{FF2B5EF4-FFF2-40B4-BE49-F238E27FC236}">
                <a16:creationId xmlns:a16="http://schemas.microsoft.com/office/drawing/2014/main" id="{61A8626E-03A8-3AF3-012D-47CC846A9580}"/>
              </a:ext>
            </a:extLst>
          </p:cNvPr>
          <p:cNvSpPr txBox="1"/>
          <p:nvPr/>
        </p:nvSpPr>
        <p:spPr>
          <a:xfrm>
            <a:off x="2160467" y="1172445"/>
            <a:ext cx="7871065" cy="461665"/>
          </a:xfrm>
          <a:prstGeom prst="rect">
            <a:avLst/>
          </a:prstGeom>
          <a:noFill/>
        </p:spPr>
        <p:txBody>
          <a:bodyPr wrap="none" rtlCol="0">
            <a:spAutoFit/>
          </a:bodyPr>
          <a:lstStyle/>
          <a:p>
            <a:pPr marL="342900" indent="-342900" algn="ctr">
              <a:buFont typeface="Wingdings" pitchFamily="2" charset="2"/>
              <a:buChar char="p"/>
            </a:pPr>
            <a:r>
              <a:rPr lang="en-US" altLang="zh-CN" sz="2400" b="1" dirty="0">
                <a:solidFill>
                  <a:srgbClr val="C00000"/>
                </a:solidFill>
              </a:rPr>
              <a:t>De-biasing classifier from biased classifier</a:t>
            </a:r>
          </a:p>
        </p:txBody>
      </p:sp>
      <p:pic>
        <p:nvPicPr>
          <p:cNvPr id="3" name="图片 2">
            <a:extLst>
              <a:ext uri="{FF2B5EF4-FFF2-40B4-BE49-F238E27FC236}">
                <a16:creationId xmlns:a16="http://schemas.microsoft.com/office/drawing/2014/main" id="{4743AA56-ED3A-AEB5-0641-1D0F81DCAD40}"/>
              </a:ext>
            </a:extLst>
          </p:cNvPr>
          <p:cNvPicPr>
            <a:picLocks noChangeAspect="1"/>
          </p:cNvPicPr>
          <p:nvPr/>
        </p:nvPicPr>
        <p:blipFill>
          <a:blip r:embed="rId2"/>
          <a:stretch>
            <a:fillRect/>
          </a:stretch>
        </p:blipFill>
        <p:spPr>
          <a:xfrm>
            <a:off x="1968488" y="2004194"/>
            <a:ext cx="8255024" cy="3297014"/>
          </a:xfrm>
          <a:prstGeom prst="rect">
            <a:avLst/>
          </a:prstGeom>
        </p:spPr>
      </p:pic>
    </p:spTree>
    <p:extLst>
      <p:ext uri="{BB962C8B-B14F-4D97-AF65-F5344CB8AC3E}">
        <p14:creationId xmlns:p14="http://schemas.microsoft.com/office/powerpoint/2010/main" val="2216161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48A53-E712-CCDE-5DA4-9C3E936CE918}"/>
              </a:ext>
            </a:extLst>
          </p:cNvPr>
          <p:cNvSpPr>
            <a:spLocks noGrp="1"/>
          </p:cNvSpPr>
          <p:nvPr>
            <p:ph type="title"/>
          </p:nvPr>
        </p:nvSpPr>
        <p:spPr>
          <a:xfrm>
            <a:off x="479376" y="133414"/>
            <a:ext cx="9433048" cy="572971"/>
          </a:xfrm>
        </p:spPr>
        <p:txBody>
          <a:bodyPr/>
          <a:lstStyle/>
          <a:p>
            <a:r>
              <a:rPr kumimoji="1" lang="en-US" altLang="zh-CN" sz="3200" dirty="0"/>
              <a:t>Fair</a:t>
            </a:r>
            <a:r>
              <a:rPr kumimoji="1" lang="zh-CN" altLang="en-US" sz="3200" dirty="0"/>
              <a:t> </a:t>
            </a:r>
            <a:r>
              <a:rPr kumimoji="1" lang="en-US" altLang="zh-CN" sz="3200" dirty="0"/>
              <a:t>Machine</a:t>
            </a:r>
            <a:r>
              <a:rPr kumimoji="1" lang="zh-CN" altLang="en-US" sz="3200" dirty="0"/>
              <a:t> </a:t>
            </a:r>
            <a:r>
              <a:rPr kumimoji="1" lang="en-US" altLang="zh-CN" sz="3200" dirty="0"/>
              <a:t>Learning:</a:t>
            </a:r>
            <a:r>
              <a:rPr kumimoji="1" lang="zh-CN" altLang="en-US" sz="3200" dirty="0"/>
              <a:t> </a:t>
            </a:r>
            <a:r>
              <a:rPr kumimoji="1" lang="en-AU" altLang="zh-CN" sz="3200" dirty="0"/>
              <a:t>Unbiased </a:t>
            </a:r>
            <a:r>
              <a:rPr kumimoji="1" lang="en-US" altLang="zh-CN" sz="3200" dirty="0"/>
              <a:t>Learning</a:t>
            </a:r>
            <a:endParaRPr kumimoji="1" lang="zh-CN" altLang="en-US" sz="3200" dirty="0"/>
          </a:p>
        </p:txBody>
      </p:sp>
      <p:sp>
        <p:nvSpPr>
          <p:cNvPr id="4" name="文本框 3">
            <a:extLst>
              <a:ext uri="{FF2B5EF4-FFF2-40B4-BE49-F238E27FC236}">
                <a16:creationId xmlns:a16="http://schemas.microsoft.com/office/drawing/2014/main" id="{EFCE3D08-F452-9C61-B96D-59128D23F16C}"/>
              </a:ext>
            </a:extLst>
          </p:cNvPr>
          <p:cNvSpPr txBox="1"/>
          <p:nvPr/>
        </p:nvSpPr>
        <p:spPr>
          <a:xfrm>
            <a:off x="335360" y="5863157"/>
            <a:ext cx="11856640" cy="338554"/>
          </a:xfrm>
          <a:prstGeom prst="rect">
            <a:avLst/>
          </a:prstGeom>
          <a:noFill/>
        </p:spPr>
        <p:txBody>
          <a:bodyPr wrap="square" rtlCol="0">
            <a:spAutoFit/>
          </a:bodyPr>
          <a:lstStyle/>
          <a:p>
            <a:pPr algn="ctr"/>
            <a:r>
              <a:rPr lang="en-AU" altLang="zh-CN" sz="1600" b="0" i="0" u="sng" dirty="0">
                <a:solidFill>
                  <a:srgbClr val="0070C0"/>
                </a:solidFill>
                <a:effectLst/>
                <a:latin typeface="Arial" panose="020B0604020202020204" pitchFamily="34" charset="0"/>
              </a:rPr>
              <a:t>Hong, </a:t>
            </a:r>
            <a:r>
              <a:rPr lang="en-AU" altLang="zh-CN" sz="1600" b="0" i="0" u="sng" dirty="0" err="1">
                <a:solidFill>
                  <a:srgbClr val="0070C0"/>
                </a:solidFill>
                <a:effectLst/>
                <a:latin typeface="Arial" panose="020B0604020202020204" pitchFamily="34" charset="0"/>
              </a:rPr>
              <a:t>Youngkyu</a:t>
            </a:r>
            <a:r>
              <a:rPr lang="en-AU" altLang="zh-CN" sz="1600" b="0" i="0" u="sng" dirty="0">
                <a:solidFill>
                  <a:srgbClr val="0070C0"/>
                </a:solidFill>
                <a:effectLst/>
                <a:latin typeface="Arial" panose="020B0604020202020204" pitchFamily="34" charset="0"/>
              </a:rPr>
              <a:t>, and </a:t>
            </a:r>
            <a:r>
              <a:rPr lang="en-AU" altLang="zh-CN" sz="1600" b="0" i="0" u="sng" dirty="0" err="1">
                <a:solidFill>
                  <a:srgbClr val="0070C0"/>
                </a:solidFill>
                <a:effectLst/>
                <a:latin typeface="Arial" panose="020B0604020202020204" pitchFamily="34" charset="0"/>
              </a:rPr>
              <a:t>Eunho</a:t>
            </a:r>
            <a:r>
              <a:rPr lang="en-AU" altLang="zh-CN" sz="1600" b="0" i="0" u="sng" dirty="0">
                <a:solidFill>
                  <a:srgbClr val="0070C0"/>
                </a:solidFill>
                <a:effectLst/>
                <a:latin typeface="Arial" panose="020B0604020202020204" pitchFamily="34" charset="0"/>
              </a:rPr>
              <a:t> Yang. "Unbiased classification through bias-contrastive and bias-balanced learning." </a:t>
            </a:r>
            <a:r>
              <a:rPr lang="en-AU" altLang="zh-CN" sz="1600" b="0" i="0" u="sng" dirty="0" err="1">
                <a:solidFill>
                  <a:srgbClr val="0070C0"/>
                </a:solidFill>
                <a:effectLst/>
                <a:latin typeface="Arial" panose="020B0604020202020204" pitchFamily="34" charset="0"/>
              </a:rPr>
              <a:t>NeurIPS</a:t>
            </a:r>
            <a:r>
              <a:rPr lang="en-AU" altLang="zh-CN" sz="1600" b="0" i="0" u="sng" dirty="0">
                <a:solidFill>
                  <a:srgbClr val="0070C0"/>
                </a:solidFill>
                <a:effectLst/>
                <a:latin typeface="Arial" panose="020B0604020202020204" pitchFamily="34" charset="0"/>
              </a:rPr>
              <a:t>, 2021.</a:t>
            </a:r>
            <a:endParaRPr kumimoji="1" lang="en-US" altLang="zh-CN" sz="1600" u="sng" dirty="0">
              <a:solidFill>
                <a:srgbClr val="0070C0"/>
              </a:solidFill>
            </a:endParaRPr>
          </a:p>
        </p:txBody>
      </p:sp>
      <p:sp>
        <p:nvSpPr>
          <p:cNvPr id="8" name="文本框 7">
            <a:extLst>
              <a:ext uri="{FF2B5EF4-FFF2-40B4-BE49-F238E27FC236}">
                <a16:creationId xmlns:a16="http://schemas.microsoft.com/office/drawing/2014/main" id="{61A8626E-03A8-3AF3-012D-47CC846A9580}"/>
              </a:ext>
            </a:extLst>
          </p:cNvPr>
          <p:cNvSpPr txBox="1"/>
          <p:nvPr/>
        </p:nvSpPr>
        <p:spPr>
          <a:xfrm>
            <a:off x="1438313" y="1333718"/>
            <a:ext cx="9315372" cy="461665"/>
          </a:xfrm>
          <a:prstGeom prst="rect">
            <a:avLst/>
          </a:prstGeom>
          <a:noFill/>
        </p:spPr>
        <p:txBody>
          <a:bodyPr wrap="none" rtlCol="0">
            <a:spAutoFit/>
          </a:bodyPr>
          <a:lstStyle/>
          <a:p>
            <a:pPr marL="342900" indent="-342900" algn="ctr">
              <a:buFont typeface="Wingdings" pitchFamily="2" charset="2"/>
              <a:buChar char="p"/>
            </a:pPr>
            <a:r>
              <a:rPr lang="en-US" altLang="zh-CN" sz="2400" b="1" dirty="0">
                <a:solidFill>
                  <a:srgbClr val="C00000"/>
                </a:solidFill>
              </a:rPr>
              <a:t>Unbiased</a:t>
            </a:r>
            <a:r>
              <a:rPr lang="zh-CN" altLang="en-US" sz="2400" b="1" dirty="0">
                <a:solidFill>
                  <a:srgbClr val="C00000"/>
                </a:solidFill>
              </a:rPr>
              <a:t> </a:t>
            </a:r>
            <a:r>
              <a:rPr lang="en-US" altLang="zh-CN" sz="2400" b="1" dirty="0">
                <a:solidFill>
                  <a:srgbClr val="C00000"/>
                </a:solidFill>
              </a:rPr>
              <a:t>classification</a:t>
            </a:r>
            <a:r>
              <a:rPr lang="zh-CN" altLang="en-US" sz="2400" b="1" dirty="0">
                <a:solidFill>
                  <a:srgbClr val="C00000"/>
                </a:solidFill>
              </a:rPr>
              <a:t> </a:t>
            </a:r>
            <a:r>
              <a:rPr lang="en-US" altLang="zh-CN" sz="2400" b="1" dirty="0">
                <a:solidFill>
                  <a:srgbClr val="C00000"/>
                </a:solidFill>
              </a:rPr>
              <a:t>with</a:t>
            </a:r>
            <a:r>
              <a:rPr lang="zh-CN" altLang="en-US" sz="2400" b="1" dirty="0">
                <a:solidFill>
                  <a:srgbClr val="C00000"/>
                </a:solidFill>
              </a:rPr>
              <a:t> </a:t>
            </a:r>
            <a:r>
              <a:rPr lang="en-US" altLang="zh-CN" sz="2400" b="1" dirty="0">
                <a:solidFill>
                  <a:srgbClr val="C00000"/>
                </a:solidFill>
              </a:rPr>
              <a:t>bias</a:t>
            </a:r>
            <a:r>
              <a:rPr lang="zh-CN" altLang="en-US" sz="2400" b="1" dirty="0">
                <a:solidFill>
                  <a:srgbClr val="C00000"/>
                </a:solidFill>
              </a:rPr>
              <a:t> </a:t>
            </a:r>
            <a:r>
              <a:rPr lang="en-US" altLang="zh-CN" sz="2400" b="1" dirty="0">
                <a:solidFill>
                  <a:srgbClr val="C00000"/>
                </a:solidFill>
              </a:rPr>
              <a:t>capturing</a:t>
            </a:r>
            <a:r>
              <a:rPr lang="zh-CN" altLang="en-US" sz="2400" b="1" dirty="0">
                <a:solidFill>
                  <a:srgbClr val="C00000"/>
                </a:solidFill>
              </a:rPr>
              <a:t> </a:t>
            </a:r>
            <a:r>
              <a:rPr lang="en-US" altLang="zh-CN" sz="2400" b="1" dirty="0">
                <a:solidFill>
                  <a:srgbClr val="C00000"/>
                </a:solidFill>
              </a:rPr>
              <a:t>model</a:t>
            </a:r>
          </a:p>
        </p:txBody>
      </p:sp>
      <p:pic>
        <p:nvPicPr>
          <p:cNvPr id="9" name="图片 8">
            <a:extLst>
              <a:ext uri="{FF2B5EF4-FFF2-40B4-BE49-F238E27FC236}">
                <a16:creationId xmlns:a16="http://schemas.microsoft.com/office/drawing/2014/main" id="{04DC0C4B-1EB5-51A6-A8E1-9763BFF2CFA6}"/>
              </a:ext>
            </a:extLst>
          </p:cNvPr>
          <p:cNvPicPr>
            <a:picLocks noChangeAspect="1"/>
          </p:cNvPicPr>
          <p:nvPr/>
        </p:nvPicPr>
        <p:blipFill>
          <a:blip r:embed="rId2"/>
          <a:stretch>
            <a:fillRect/>
          </a:stretch>
        </p:blipFill>
        <p:spPr>
          <a:xfrm>
            <a:off x="1681652" y="2214168"/>
            <a:ext cx="8828695" cy="3087040"/>
          </a:xfrm>
          <a:prstGeom prst="rect">
            <a:avLst/>
          </a:prstGeom>
        </p:spPr>
      </p:pic>
    </p:spTree>
    <p:extLst>
      <p:ext uri="{BB962C8B-B14F-4D97-AF65-F5344CB8AC3E}">
        <p14:creationId xmlns:p14="http://schemas.microsoft.com/office/powerpoint/2010/main" val="2516507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802A8-3323-8DB5-594E-1F2CB6E9BC78}"/>
              </a:ext>
            </a:extLst>
          </p:cNvPr>
          <p:cNvSpPr>
            <a:spLocks noGrp="1"/>
          </p:cNvSpPr>
          <p:nvPr>
            <p:ph type="title"/>
          </p:nvPr>
        </p:nvSpPr>
        <p:spPr>
          <a:xfrm>
            <a:off x="479376" y="133414"/>
            <a:ext cx="10729192" cy="572971"/>
          </a:xfrm>
        </p:spPr>
        <p:txBody>
          <a:bodyPr/>
          <a:lstStyle/>
          <a:p>
            <a:r>
              <a:rPr kumimoji="1" lang="en-US" altLang="zh-CN" sz="3200" dirty="0"/>
              <a:t>Fair</a:t>
            </a:r>
            <a:r>
              <a:rPr kumimoji="1" lang="zh-CN" altLang="en-US" sz="3200" dirty="0"/>
              <a:t> </a:t>
            </a:r>
            <a:r>
              <a:rPr kumimoji="1" lang="en-US" altLang="zh-CN" sz="3200" dirty="0"/>
              <a:t>Machine</a:t>
            </a:r>
            <a:r>
              <a:rPr kumimoji="1" lang="zh-CN" altLang="en-US" sz="3200" dirty="0"/>
              <a:t> </a:t>
            </a:r>
            <a:r>
              <a:rPr kumimoji="1" lang="en-US" altLang="zh-CN" sz="3200" dirty="0"/>
              <a:t>Learning:</a:t>
            </a:r>
            <a:r>
              <a:rPr kumimoji="1" lang="zh-CN" altLang="en-US" sz="3200" dirty="0"/>
              <a:t> </a:t>
            </a:r>
            <a:r>
              <a:rPr kumimoji="1" lang="en-US" altLang="zh-CN" sz="3200" dirty="0"/>
              <a:t>Reweighting</a:t>
            </a:r>
            <a:endParaRPr kumimoji="1" lang="zh-CN" altLang="en-US" sz="3200" dirty="0"/>
          </a:p>
        </p:txBody>
      </p:sp>
      <p:sp>
        <p:nvSpPr>
          <p:cNvPr id="4" name="文本框 3">
            <a:extLst>
              <a:ext uri="{FF2B5EF4-FFF2-40B4-BE49-F238E27FC236}">
                <a16:creationId xmlns:a16="http://schemas.microsoft.com/office/drawing/2014/main" id="{A0ED9E0F-A225-C39F-F786-CC6A6EF09A5A}"/>
              </a:ext>
            </a:extLst>
          </p:cNvPr>
          <p:cNvSpPr txBox="1"/>
          <p:nvPr/>
        </p:nvSpPr>
        <p:spPr>
          <a:xfrm>
            <a:off x="1730060" y="1196752"/>
            <a:ext cx="8731879" cy="461665"/>
          </a:xfrm>
          <a:prstGeom prst="rect">
            <a:avLst/>
          </a:prstGeom>
          <a:noFill/>
        </p:spPr>
        <p:txBody>
          <a:bodyPr wrap="none" rtlCol="0">
            <a:spAutoFit/>
          </a:bodyPr>
          <a:lstStyle/>
          <a:p>
            <a:pPr marL="342900" indent="-342900" algn="ctr">
              <a:buFont typeface="Wingdings" pitchFamily="2" charset="2"/>
              <a:buChar char="p"/>
            </a:pPr>
            <a:r>
              <a:rPr lang="en-US" altLang="zh-CN" sz="2400" b="1" dirty="0">
                <a:solidFill>
                  <a:srgbClr val="C00000"/>
                </a:solidFill>
              </a:rPr>
              <a:t>FORML: Learning to Reweight Data for Fairness</a:t>
            </a:r>
          </a:p>
        </p:txBody>
      </p:sp>
      <p:sp>
        <p:nvSpPr>
          <p:cNvPr id="6" name="文本框 5">
            <a:extLst>
              <a:ext uri="{FF2B5EF4-FFF2-40B4-BE49-F238E27FC236}">
                <a16:creationId xmlns:a16="http://schemas.microsoft.com/office/drawing/2014/main" id="{946118BC-F311-EE1A-4911-9EE0A881A3AB}"/>
              </a:ext>
            </a:extLst>
          </p:cNvPr>
          <p:cNvSpPr txBox="1"/>
          <p:nvPr/>
        </p:nvSpPr>
        <p:spPr>
          <a:xfrm>
            <a:off x="335360" y="5863157"/>
            <a:ext cx="11856640" cy="338554"/>
          </a:xfrm>
          <a:prstGeom prst="rect">
            <a:avLst/>
          </a:prstGeom>
          <a:noFill/>
        </p:spPr>
        <p:txBody>
          <a:bodyPr wrap="square" rtlCol="0">
            <a:spAutoFit/>
          </a:bodyPr>
          <a:lstStyle/>
          <a:p>
            <a:pPr algn="ctr"/>
            <a:r>
              <a:rPr lang="en-AU" altLang="zh-CN" sz="1600" b="0" i="0" u="sng" dirty="0">
                <a:solidFill>
                  <a:srgbClr val="0070C0"/>
                </a:solidFill>
                <a:effectLst/>
                <a:latin typeface="Arial" panose="020B0604020202020204" pitchFamily="34" charset="0"/>
              </a:rPr>
              <a:t>https://</a:t>
            </a:r>
            <a:r>
              <a:rPr lang="en-AU" altLang="zh-CN" sz="1600" b="0" i="0" u="sng" dirty="0" err="1">
                <a:solidFill>
                  <a:srgbClr val="0070C0"/>
                </a:solidFill>
                <a:effectLst/>
                <a:latin typeface="Arial" panose="020B0604020202020204" pitchFamily="34" charset="0"/>
              </a:rPr>
              <a:t>machinelearning.apple.com</a:t>
            </a:r>
            <a:r>
              <a:rPr lang="en-AU" altLang="zh-CN" sz="1600" b="0" i="0" u="sng" dirty="0">
                <a:solidFill>
                  <a:srgbClr val="0070C0"/>
                </a:solidFill>
                <a:effectLst/>
                <a:latin typeface="Arial" panose="020B0604020202020204" pitchFamily="34" charset="0"/>
              </a:rPr>
              <a:t>/research/learning-to-reweight-data</a:t>
            </a:r>
            <a:endParaRPr kumimoji="1" lang="en-US" altLang="zh-CN" sz="1600" u="sng" dirty="0">
              <a:solidFill>
                <a:srgbClr val="0070C0"/>
              </a:solidFill>
            </a:endParaRPr>
          </a:p>
        </p:txBody>
      </p:sp>
      <p:pic>
        <p:nvPicPr>
          <p:cNvPr id="3" name="图片 2">
            <a:extLst>
              <a:ext uri="{FF2B5EF4-FFF2-40B4-BE49-F238E27FC236}">
                <a16:creationId xmlns:a16="http://schemas.microsoft.com/office/drawing/2014/main" id="{302EBA85-7C27-3048-3C26-E8D5A0F30055}"/>
              </a:ext>
            </a:extLst>
          </p:cNvPr>
          <p:cNvPicPr>
            <a:picLocks noChangeAspect="1"/>
          </p:cNvPicPr>
          <p:nvPr/>
        </p:nvPicPr>
        <p:blipFill>
          <a:blip r:embed="rId2"/>
          <a:stretch>
            <a:fillRect/>
          </a:stretch>
        </p:blipFill>
        <p:spPr>
          <a:xfrm>
            <a:off x="3079915" y="1865238"/>
            <a:ext cx="6032169" cy="3940026"/>
          </a:xfrm>
          <a:prstGeom prst="rect">
            <a:avLst/>
          </a:prstGeom>
        </p:spPr>
      </p:pic>
    </p:spTree>
    <p:extLst>
      <p:ext uri="{BB962C8B-B14F-4D97-AF65-F5344CB8AC3E}">
        <p14:creationId xmlns:p14="http://schemas.microsoft.com/office/powerpoint/2010/main" val="1080943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Current</a:t>
            </a:r>
            <a:r>
              <a:rPr lang="zh-CN" altLang="en-US" sz="3200" dirty="0"/>
              <a:t> </a:t>
            </a:r>
            <a:r>
              <a:rPr lang="en-US" altLang="zh-CN" sz="3200" dirty="0"/>
              <a:t>AI</a:t>
            </a:r>
            <a:r>
              <a:rPr lang="zh-CN" altLang="en-US" sz="3200" dirty="0"/>
              <a:t> </a:t>
            </a:r>
            <a:r>
              <a:rPr lang="en-US" altLang="zh-CN" sz="3200" dirty="0"/>
              <a:t>Models</a:t>
            </a:r>
            <a:endParaRPr lang="en-US" sz="3200" dirty="0"/>
          </a:p>
        </p:txBody>
      </p:sp>
      <p:pic>
        <p:nvPicPr>
          <p:cNvPr id="2050" name="Picture 2" descr="Amazon Rekognition False Matches of 28 member of Congress">
            <a:extLst>
              <a:ext uri="{FF2B5EF4-FFF2-40B4-BE49-F238E27FC236}">
                <a16:creationId xmlns:a16="http://schemas.microsoft.com/office/drawing/2014/main" id="{DC1D56AB-EE8B-AE1F-E14E-D0D977BAD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1394359"/>
            <a:ext cx="5429403" cy="374441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ABBF440-E5B7-F62E-F463-2BD1397B47D2}"/>
              </a:ext>
            </a:extLst>
          </p:cNvPr>
          <p:cNvSpPr txBox="1"/>
          <p:nvPr/>
        </p:nvSpPr>
        <p:spPr>
          <a:xfrm>
            <a:off x="551384" y="5826750"/>
            <a:ext cx="11279626" cy="338554"/>
          </a:xfrm>
          <a:prstGeom prst="rect">
            <a:avLst/>
          </a:prstGeom>
          <a:noFill/>
        </p:spPr>
        <p:txBody>
          <a:bodyPr wrap="none" rtlCol="0">
            <a:spAutoFit/>
          </a:bodyPr>
          <a:lstStyle/>
          <a:p>
            <a:r>
              <a:rPr kumimoji="1" lang="en-AU" altLang="zh-CN" sz="1600" dirty="0">
                <a:hlinkClick r:id="rId3"/>
              </a:rPr>
              <a:t>https://www.aclunc.org/blog/amazon-s-face-recognition-falsely-matched-28-members-congress-mugshots</a:t>
            </a:r>
            <a:r>
              <a:rPr kumimoji="1" lang="zh-CN" altLang="en-US" sz="1600" dirty="0"/>
              <a:t> </a:t>
            </a:r>
          </a:p>
        </p:txBody>
      </p:sp>
      <p:sp>
        <p:nvSpPr>
          <p:cNvPr id="10" name="文本框 9">
            <a:extLst>
              <a:ext uri="{FF2B5EF4-FFF2-40B4-BE49-F238E27FC236}">
                <a16:creationId xmlns:a16="http://schemas.microsoft.com/office/drawing/2014/main" id="{B54C3D77-B915-DFB3-859E-77684C4D431D}"/>
              </a:ext>
            </a:extLst>
          </p:cNvPr>
          <p:cNvSpPr txBox="1"/>
          <p:nvPr/>
        </p:nvSpPr>
        <p:spPr>
          <a:xfrm>
            <a:off x="6888088" y="1696906"/>
            <a:ext cx="4553109" cy="3139321"/>
          </a:xfrm>
          <a:prstGeom prst="rect">
            <a:avLst/>
          </a:prstGeom>
          <a:noFill/>
        </p:spPr>
        <p:txBody>
          <a:bodyPr wrap="square" rtlCol="0">
            <a:spAutoFit/>
          </a:bodyPr>
          <a:lstStyle/>
          <a:p>
            <a:pPr marL="285750" indent="-285750">
              <a:buFont typeface="Wingdings" pitchFamily="2" charset="2"/>
              <a:buChar char="l"/>
            </a:pPr>
            <a:r>
              <a:rPr kumimoji="1" lang="en-AU" altLang="zh-CN" dirty="0"/>
              <a:t>A</a:t>
            </a:r>
            <a:r>
              <a:rPr kumimoji="1" lang="zh-CN" altLang="en-US" dirty="0"/>
              <a:t> </a:t>
            </a:r>
            <a:r>
              <a:rPr kumimoji="1" lang="en-US" altLang="zh-CN" dirty="0"/>
              <a:t>study</a:t>
            </a:r>
            <a:r>
              <a:rPr kumimoji="1" lang="zh-CN" altLang="en-US" dirty="0"/>
              <a:t> </a:t>
            </a:r>
            <a:r>
              <a:rPr kumimoji="1" lang="en-US" altLang="zh-CN" dirty="0"/>
              <a:t>conducted</a:t>
            </a:r>
            <a:r>
              <a:rPr kumimoji="1" lang="zh-CN" altLang="en-US" dirty="0"/>
              <a:t> </a:t>
            </a:r>
            <a:r>
              <a:rPr kumimoji="1" lang="en-US" altLang="zh-CN" dirty="0"/>
              <a:t>by</a:t>
            </a:r>
            <a:r>
              <a:rPr kumimoji="1" lang="zh-CN" altLang="en-US" dirty="0"/>
              <a:t> </a:t>
            </a:r>
            <a:r>
              <a:rPr kumimoji="1" lang="en-US" altLang="zh-CN" dirty="0"/>
              <a:t>ACLU</a:t>
            </a:r>
            <a:r>
              <a:rPr kumimoji="1" lang="zh-CN" altLang="en-US" dirty="0"/>
              <a:t> </a:t>
            </a:r>
            <a:r>
              <a:rPr kumimoji="1" lang="en-US" altLang="zh-CN" dirty="0"/>
              <a:t>(</a:t>
            </a:r>
            <a:r>
              <a:rPr kumimoji="1" lang="en-AU" altLang="zh-CN" dirty="0"/>
              <a:t>American Civil Liberties Union</a:t>
            </a:r>
            <a:r>
              <a:rPr kumimoji="1" lang="en-US" altLang="zh-CN" dirty="0"/>
              <a:t>,</a:t>
            </a:r>
            <a:r>
              <a:rPr kumimoji="1" lang="zh-CN" altLang="en-US" dirty="0"/>
              <a:t> 美国公民自由联盟</a:t>
            </a:r>
            <a:r>
              <a:rPr kumimoji="1" lang="en-US" altLang="zh-CN" dirty="0"/>
              <a:t>)</a:t>
            </a:r>
          </a:p>
          <a:p>
            <a:pPr marL="285750" indent="-285750">
              <a:buFont typeface="Wingdings" pitchFamily="2" charset="2"/>
              <a:buChar char="l"/>
            </a:pPr>
            <a:r>
              <a:rPr kumimoji="1" lang="en-US" altLang="zh-CN" dirty="0"/>
              <a:t>Object:</a:t>
            </a:r>
            <a:r>
              <a:rPr kumimoji="1" lang="zh-CN" altLang="en-US" dirty="0"/>
              <a:t> </a:t>
            </a:r>
            <a:r>
              <a:rPr kumimoji="1" lang="en-US" altLang="zh-CN" dirty="0"/>
              <a:t>Amazon</a:t>
            </a:r>
            <a:r>
              <a:rPr kumimoji="1" lang="zh-CN" altLang="en-US" dirty="0"/>
              <a:t> </a:t>
            </a:r>
            <a:r>
              <a:rPr lang="en-AU" altLang="zh-CN" b="0" i="0" dirty="0">
                <a:solidFill>
                  <a:srgbClr val="1A1A26"/>
                </a:solidFill>
                <a:effectLst/>
                <a:latin typeface="Roboto" panose="02000000000000000000" pitchFamily="2" charset="0"/>
              </a:rPr>
              <a:t>facial recognition</a:t>
            </a:r>
            <a:r>
              <a:rPr lang="zh-CN" altLang="en-US" b="0" i="0" dirty="0">
                <a:solidFill>
                  <a:srgbClr val="1A1A26"/>
                </a:solidFill>
                <a:effectLst/>
                <a:latin typeface="Roboto" panose="02000000000000000000" pitchFamily="2" charset="0"/>
              </a:rPr>
              <a:t> </a:t>
            </a:r>
            <a:r>
              <a:rPr lang="en-US" altLang="zh-CN" b="0" i="0" dirty="0">
                <a:solidFill>
                  <a:srgbClr val="1A1A26"/>
                </a:solidFill>
                <a:effectLst/>
                <a:latin typeface="Roboto" panose="02000000000000000000" pitchFamily="2" charset="0"/>
              </a:rPr>
              <a:t>software</a:t>
            </a:r>
            <a:r>
              <a:rPr lang="en-AU" altLang="zh-CN" b="0" i="0" dirty="0">
                <a:solidFill>
                  <a:srgbClr val="1A1A26"/>
                </a:solidFill>
                <a:effectLst/>
                <a:latin typeface="Roboto" panose="02000000000000000000" pitchFamily="2" charset="0"/>
              </a:rPr>
              <a:t> </a:t>
            </a:r>
            <a:r>
              <a:rPr lang="en-AU" altLang="zh-CN" b="0" i="0" dirty="0" err="1">
                <a:solidFill>
                  <a:srgbClr val="1A1A26"/>
                </a:solidFill>
                <a:effectLst/>
                <a:latin typeface="Roboto" panose="02000000000000000000" pitchFamily="2" charset="0"/>
              </a:rPr>
              <a:t>Rekognition</a:t>
            </a:r>
            <a:endParaRPr lang="en-AU" altLang="zh-CN" b="0" i="0" dirty="0">
              <a:solidFill>
                <a:srgbClr val="1A1A26"/>
              </a:solidFill>
              <a:effectLst/>
              <a:latin typeface="Roboto" panose="02000000000000000000" pitchFamily="2" charset="0"/>
            </a:endParaRPr>
          </a:p>
          <a:p>
            <a:pPr marL="285750" indent="-285750">
              <a:buFont typeface="Wingdings" pitchFamily="2" charset="2"/>
              <a:buChar char="l"/>
            </a:pPr>
            <a:r>
              <a:rPr kumimoji="1" lang="en-AU" altLang="zh-CN" dirty="0">
                <a:solidFill>
                  <a:srgbClr val="1A1A26"/>
                </a:solidFill>
                <a:latin typeface="Roboto" panose="02000000000000000000" pitchFamily="2" charset="0"/>
              </a:rPr>
              <a:t>Me</a:t>
            </a:r>
            <a:r>
              <a:rPr kumimoji="1" lang="en-US" altLang="zh-CN" dirty="0" err="1">
                <a:solidFill>
                  <a:srgbClr val="1A1A26"/>
                </a:solidFill>
                <a:latin typeface="Roboto" panose="02000000000000000000" pitchFamily="2" charset="0"/>
              </a:rPr>
              <a:t>thodology</a:t>
            </a:r>
            <a:r>
              <a:rPr kumimoji="1" lang="en-US" altLang="zh-CN" dirty="0">
                <a:solidFill>
                  <a:srgbClr val="1A1A26"/>
                </a:solidFill>
                <a:latin typeface="Roboto" panose="02000000000000000000" pitchFamily="2" charset="0"/>
              </a:rPr>
              <a:t>:</a:t>
            </a:r>
            <a:r>
              <a:rPr kumimoji="1" lang="zh-CN" altLang="en-US" dirty="0">
                <a:solidFill>
                  <a:srgbClr val="1A1A26"/>
                </a:solidFill>
                <a:latin typeface="Roboto" panose="02000000000000000000" pitchFamily="2" charset="0"/>
              </a:rPr>
              <a:t> </a:t>
            </a:r>
            <a:r>
              <a:rPr kumimoji="1" lang="en-US" altLang="zh-CN" dirty="0">
                <a:solidFill>
                  <a:srgbClr val="1A1A26"/>
                </a:solidFill>
                <a:latin typeface="Roboto" panose="02000000000000000000" pitchFamily="2" charset="0"/>
              </a:rPr>
              <a:t>the</a:t>
            </a:r>
            <a:r>
              <a:rPr kumimoji="1" lang="zh-CN" altLang="en-US" dirty="0">
                <a:solidFill>
                  <a:srgbClr val="1A1A26"/>
                </a:solidFill>
                <a:latin typeface="Roboto" panose="02000000000000000000" pitchFamily="2" charset="0"/>
              </a:rPr>
              <a:t> </a:t>
            </a:r>
            <a:r>
              <a:rPr kumimoji="1" lang="en-US" altLang="zh-CN" dirty="0">
                <a:solidFill>
                  <a:srgbClr val="1A1A26"/>
                </a:solidFill>
                <a:latin typeface="Roboto" panose="02000000000000000000" pitchFamily="2" charset="0"/>
              </a:rPr>
              <a:t>tool</a:t>
            </a:r>
            <a:r>
              <a:rPr kumimoji="1" lang="zh-CN" altLang="en-US" dirty="0">
                <a:solidFill>
                  <a:srgbClr val="1A1A26"/>
                </a:solidFill>
                <a:latin typeface="Roboto" panose="02000000000000000000" pitchFamily="2" charset="0"/>
              </a:rPr>
              <a:t> </a:t>
            </a:r>
            <a:r>
              <a:rPr kumimoji="1" lang="en-US" altLang="zh-CN" dirty="0">
                <a:solidFill>
                  <a:srgbClr val="1A1A26"/>
                </a:solidFill>
                <a:latin typeface="Roboto" panose="02000000000000000000" pitchFamily="2" charset="0"/>
              </a:rPr>
              <a:t>matches</a:t>
            </a:r>
            <a:r>
              <a:rPr kumimoji="1" lang="zh-CN" altLang="en-US" dirty="0">
                <a:solidFill>
                  <a:srgbClr val="1A1A26"/>
                </a:solidFill>
                <a:latin typeface="Roboto" panose="02000000000000000000" pitchFamily="2" charset="0"/>
              </a:rPr>
              <a:t> </a:t>
            </a:r>
            <a:r>
              <a:rPr lang="en-AU" altLang="zh-CN" b="0" i="0" dirty="0">
                <a:solidFill>
                  <a:srgbClr val="1A1A26"/>
                </a:solidFill>
                <a:effectLst/>
                <a:latin typeface="Roboto" panose="02000000000000000000" pitchFamily="2" charset="0"/>
              </a:rPr>
              <a:t>28 Congress</a:t>
            </a:r>
            <a:r>
              <a:rPr lang="zh-CN" altLang="en-US" b="0" i="0" dirty="0">
                <a:solidFill>
                  <a:srgbClr val="1A1A26"/>
                </a:solidFill>
                <a:effectLst/>
                <a:latin typeface="Roboto" panose="02000000000000000000" pitchFamily="2" charset="0"/>
              </a:rPr>
              <a:t> </a:t>
            </a:r>
            <a:r>
              <a:rPr lang="en-AU" altLang="zh-CN" b="0" i="0" dirty="0">
                <a:solidFill>
                  <a:srgbClr val="1A1A26"/>
                </a:solidFill>
                <a:effectLst/>
                <a:latin typeface="Roboto" panose="02000000000000000000" pitchFamily="2" charset="0"/>
              </a:rPr>
              <a:t>members</a:t>
            </a:r>
            <a:r>
              <a:rPr lang="zh-CN" altLang="en-US" b="0" i="0" dirty="0">
                <a:solidFill>
                  <a:srgbClr val="1A1A26"/>
                </a:solidFill>
                <a:effectLst/>
                <a:latin typeface="Roboto" panose="02000000000000000000" pitchFamily="2" charset="0"/>
              </a:rPr>
              <a:t> </a:t>
            </a:r>
            <a:r>
              <a:rPr lang="en-US" altLang="zh-CN" b="0" i="0" dirty="0">
                <a:solidFill>
                  <a:srgbClr val="1A1A26"/>
                </a:solidFill>
                <a:effectLst/>
                <a:latin typeface="Roboto" panose="02000000000000000000" pitchFamily="2" charset="0"/>
              </a:rPr>
              <a:t>with</a:t>
            </a:r>
            <a:r>
              <a:rPr lang="zh-CN" altLang="en-US" b="0" i="0" dirty="0">
                <a:solidFill>
                  <a:srgbClr val="1A1A26"/>
                </a:solidFill>
                <a:effectLst/>
                <a:latin typeface="Roboto" panose="02000000000000000000" pitchFamily="2" charset="0"/>
              </a:rPr>
              <a:t> </a:t>
            </a:r>
            <a:r>
              <a:rPr lang="en-US" altLang="zh-CN" b="0" i="0" dirty="0">
                <a:solidFill>
                  <a:srgbClr val="1A1A26"/>
                </a:solidFill>
                <a:effectLst/>
                <a:latin typeface="Roboto" panose="02000000000000000000" pitchFamily="2" charset="0"/>
              </a:rPr>
              <a:t>mugshots</a:t>
            </a:r>
          </a:p>
          <a:p>
            <a:pPr marL="285750" indent="-285750">
              <a:buFont typeface="Wingdings" pitchFamily="2" charset="2"/>
              <a:buChar char="l"/>
            </a:pPr>
            <a:r>
              <a:rPr lang="en-US" altLang="zh-CN" dirty="0">
                <a:solidFill>
                  <a:srgbClr val="1A1A26"/>
                </a:solidFill>
                <a:latin typeface="Roboto" panose="02000000000000000000" pitchFamily="2" charset="0"/>
              </a:rPr>
              <a:t>Mugshot</a:t>
            </a:r>
            <a:r>
              <a:rPr lang="zh-CN" altLang="en-US" dirty="0">
                <a:solidFill>
                  <a:srgbClr val="1A1A26"/>
                </a:solidFill>
                <a:latin typeface="Roboto" panose="02000000000000000000" pitchFamily="2" charset="0"/>
              </a:rPr>
              <a:t> </a:t>
            </a:r>
            <a:r>
              <a:rPr lang="en-US" altLang="zh-CN" dirty="0">
                <a:solidFill>
                  <a:srgbClr val="1A1A26"/>
                </a:solidFill>
                <a:latin typeface="Roboto" panose="02000000000000000000" pitchFamily="2" charset="0"/>
              </a:rPr>
              <a:t>database:</a:t>
            </a:r>
            <a:r>
              <a:rPr lang="zh-CN" altLang="en-US" dirty="0">
                <a:solidFill>
                  <a:srgbClr val="1A1A26"/>
                </a:solidFill>
                <a:latin typeface="Roboto" panose="02000000000000000000" pitchFamily="2" charset="0"/>
              </a:rPr>
              <a:t> </a:t>
            </a:r>
            <a:r>
              <a:rPr lang="en-US" altLang="zh-CN" b="0" i="0" dirty="0">
                <a:solidFill>
                  <a:srgbClr val="1A1A26"/>
                </a:solidFill>
                <a:effectLst/>
                <a:latin typeface="Roboto" panose="02000000000000000000" pitchFamily="2" charset="0"/>
              </a:rPr>
              <a:t>25,000</a:t>
            </a:r>
            <a:r>
              <a:rPr lang="zh-CN" altLang="en-US" dirty="0">
                <a:solidFill>
                  <a:srgbClr val="1A1A26"/>
                </a:solidFill>
                <a:latin typeface="Roboto" panose="02000000000000000000" pitchFamily="2" charset="0"/>
              </a:rPr>
              <a:t> </a:t>
            </a:r>
            <a:r>
              <a:rPr lang="en-AU" altLang="zh-CN" b="0" i="0" dirty="0">
                <a:solidFill>
                  <a:srgbClr val="1A1A26"/>
                </a:solidFill>
                <a:effectLst/>
                <a:latin typeface="Roboto" panose="02000000000000000000" pitchFamily="2" charset="0"/>
              </a:rPr>
              <a:t>publicly available arrest photos</a:t>
            </a:r>
            <a:r>
              <a:rPr lang="zh-CN" altLang="en-US" dirty="0">
                <a:solidFill>
                  <a:srgbClr val="1A1A26"/>
                </a:solidFill>
                <a:latin typeface="Roboto" panose="02000000000000000000" pitchFamily="2" charset="0"/>
              </a:rPr>
              <a:t> </a:t>
            </a:r>
            <a:endParaRPr lang="en-US" altLang="zh-CN" b="0" i="0" dirty="0">
              <a:solidFill>
                <a:srgbClr val="1A1A26"/>
              </a:solidFill>
              <a:effectLst/>
              <a:latin typeface="Roboto" panose="02000000000000000000" pitchFamily="2" charset="0"/>
            </a:endParaRPr>
          </a:p>
          <a:p>
            <a:pPr marL="285750" indent="-285750">
              <a:buFont typeface="Wingdings" pitchFamily="2" charset="2"/>
              <a:buChar char="l"/>
            </a:pPr>
            <a:r>
              <a:rPr kumimoji="1" lang="en-US" altLang="zh-CN" dirty="0"/>
              <a:t>The</a:t>
            </a:r>
            <a:r>
              <a:rPr kumimoji="1" lang="zh-CN" altLang="en-US" dirty="0"/>
              <a:t> </a:t>
            </a:r>
            <a:r>
              <a:rPr kumimoji="1" lang="en-US" altLang="zh-CN" dirty="0"/>
              <a:t>test</a:t>
            </a:r>
            <a:r>
              <a:rPr kumimoji="1" lang="zh-CN" altLang="en-US" dirty="0"/>
              <a:t> </a:t>
            </a:r>
            <a:r>
              <a:rPr kumimoji="1" lang="en-US" altLang="zh-CN" dirty="0"/>
              <a:t>costs</a:t>
            </a:r>
            <a:r>
              <a:rPr kumimoji="1" lang="zh-CN" altLang="en-US" dirty="0"/>
              <a:t> </a:t>
            </a:r>
            <a:r>
              <a:rPr kumimoji="1" lang="en-US" altLang="zh-CN" dirty="0"/>
              <a:t>only</a:t>
            </a:r>
            <a:r>
              <a:rPr kumimoji="1" lang="zh-CN" altLang="en-US" dirty="0"/>
              <a:t> </a:t>
            </a:r>
            <a:r>
              <a:rPr lang="en-AU" altLang="zh-CN" b="0" i="0" dirty="0">
                <a:solidFill>
                  <a:srgbClr val="1A1A26"/>
                </a:solidFill>
                <a:effectLst/>
                <a:latin typeface="Roboto" panose="02000000000000000000" pitchFamily="2" charset="0"/>
              </a:rPr>
              <a:t>$12.33 — less than a large pizza</a:t>
            </a:r>
            <a:endParaRPr kumimoji="1" lang="zh-CN" altLang="en-US" dirty="0"/>
          </a:p>
        </p:txBody>
      </p:sp>
    </p:spTree>
    <p:extLst>
      <p:ext uri="{BB962C8B-B14F-4D97-AF65-F5344CB8AC3E}">
        <p14:creationId xmlns:p14="http://schemas.microsoft.com/office/powerpoint/2010/main" val="602904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802A8-3323-8DB5-594E-1F2CB6E9BC78}"/>
              </a:ext>
            </a:extLst>
          </p:cNvPr>
          <p:cNvSpPr>
            <a:spLocks noGrp="1"/>
          </p:cNvSpPr>
          <p:nvPr>
            <p:ph type="title"/>
          </p:nvPr>
        </p:nvSpPr>
        <p:spPr/>
        <p:txBody>
          <a:bodyPr/>
          <a:lstStyle/>
          <a:p>
            <a:r>
              <a:rPr kumimoji="1" lang="en-US" altLang="zh-CN" sz="3200" dirty="0"/>
              <a:t>Remaining</a:t>
            </a:r>
            <a:r>
              <a:rPr kumimoji="1" lang="zh-CN" altLang="en-US" sz="3200" dirty="0"/>
              <a:t> </a:t>
            </a:r>
            <a:r>
              <a:rPr kumimoji="1" lang="en-US" altLang="zh-CN" sz="3200" dirty="0"/>
              <a:t>Challenges</a:t>
            </a:r>
            <a:endParaRPr kumimoji="1" lang="zh-CN" altLang="en-US" sz="3200" dirty="0"/>
          </a:p>
        </p:txBody>
      </p:sp>
      <p:sp>
        <p:nvSpPr>
          <p:cNvPr id="3" name="文本框 2">
            <a:extLst>
              <a:ext uri="{FF2B5EF4-FFF2-40B4-BE49-F238E27FC236}">
                <a16:creationId xmlns:a16="http://schemas.microsoft.com/office/drawing/2014/main" id="{8D6CBF42-3837-EC2E-BE9B-29AC7CD5B203}"/>
              </a:ext>
            </a:extLst>
          </p:cNvPr>
          <p:cNvSpPr txBox="1"/>
          <p:nvPr/>
        </p:nvSpPr>
        <p:spPr>
          <a:xfrm>
            <a:off x="983432" y="1412776"/>
            <a:ext cx="10961334" cy="2862322"/>
          </a:xfrm>
          <a:prstGeom prst="rect">
            <a:avLst/>
          </a:prstGeom>
          <a:noFill/>
        </p:spPr>
        <p:txBody>
          <a:bodyPr wrap="none" rtlCol="0">
            <a:spAutoFit/>
          </a:bodyPr>
          <a:lstStyle/>
          <a:p>
            <a:pPr marL="285750" indent="-285750">
              <a:buFont typeface="Wingdings" pitchFamily="2" charset="2"/>
              <a:buChar char="p"/>
            </a:pPr>
            <a:r>
              <a:rPr kumimoji="1" lang="en-US" altLang="zh-CN" sz="2000" b="1" dirty="0">
                <a:solidFill>
                  <a:srgbClr val="C00000"/>
                </a:solidFill>
              </a:rPr>
              <a:t>Bias</a:t>
            </a:r>
            <a:r>
              <a:rPr kumimoji="1" lang="zh-CN" altLang="en-US" sz="2000" b="1" dirty="0">
                <a:solidFill>
                  <a:srgbClr val="C00000"/>
                </a:solidFill>
              </a:rPr>
              <a:t> </a:t>
            </a:r>
            <a:r>
              <a:rPr kumimoji="1" lang="en-US" altLang="zh-CN" sz="2000" b="1" dirty="0">
                <a:solidFill>
                  <a:srgbClr val="C00000"/>
                </a:solidFill>
              </a:rPr>
              <a:t>mining</a:t>
            </a:r>
            <a:r>
              <a:rPr kumimoji="1" lang="en-US" altLang="zh-CN" sz="2000" dirty="0"/>
              <a:t>:</a:t>
            </a:r>
            <a:r>
              <a:rPr kumimoji="1" lang="zh-CN" altLang="en-US" sz="2000" dirty="0"/>
              <a:t> </a:t>
            </a:r>
            <a:r>
              <a:rPr kumimoji="1" lang="en-US" altLang="zh-CN" sz="2000" dirty="0"/>
              <a:t>how</a:t>
            </a:r>
            <a:r>
              <a:rPr kumimoji="1" lang="zh-CN" altLang="en-US" sz="2000" dirty="0"/>
              <a:t> </a:t>
            </a:r>
            <a:r>
              <a:rPr kumimoji="1" lang="en-US" altLang="zh-CN" sz="2000" dirty="0"/>
              <a:t>to</a:t>
            </a:r>
            <a:r>
              <a:rPr kumimoji="1" lang="zh-CN" altLang="en-US" sz="2000" dirty="0"/>
              <a:t> </a:t>
            </a:r>
            <a:r>
              <a:rPr kumimoji="1" lang="en-US" altLang="zh-CN" sz="2000" dirty="0"/>
              <a:t>automatically</a:t>
            </a:r>
            <a:r>
              <a:rPr kumimoji="1" lang="zh-CN" altLang="en-US" sz="2000" dirty="0"/>
              <a:t> </a:t>
            </a:r>
            <a:r>
              <a:rPr kumimoji="1" lang="en-US" altLang="zh-CN" sz="2000" dirty="0"/>
              <a:t>identify</a:t>
            </a:r>
            <a:r>
              <a:rPr kumimoji="1" lang="zh-CN" altLang="en-US" sz="2000" dirty="0"/>
              <a:t> </a:t>
            </a:r>
            <a:r>
              <a:rPr kumimoji="1" lang="en-US" altLang="zh-CN" sz="2000" dirty="0"/>
              <a:t>biases</a:t>
            </a:r>
            <a:r>
              <a:rPr kumimoji="1" lang="zh-CN" altLang="en-US" sz="2000" dirty="0"/>
              <a:t> </a:t>
            </a:r>
            <a:r>
              <a:rPr kumimoji="1" lang="en-US" altLang="zh-CN" sz="2000" dirty="0"/>
              <a:t>for</a:t>
            </a:r>
            <a:r>
              <a:rPr kumimoji="1" lang="zh-CN" altLang="en-US" sz="2000" dirty="0"/>
              <a:t> </a:t>
            </a:r>
            <a:r>
              <a:rPr kumimoji="1" lang="en-US" altLang="zh-CN" sz="2000" dirty="0"/>
              <a:t>a</a:t>
            </a:r>
            <a:r>
              <a:rPr kumimoji="1" lang="zh-CN" altLang="en-US" sz="2000" dirty="0"/>
              <a:t> </a:t>
            </a:r>
            <a:r>
              <a:rPr kumimoji="1" lang="en-US" altLang="zh-CN" sz="2000" dirty="0"/>
              <a:t>given</a:t>
            </a:r>
            <a:r>
              <a:rPr kumimoji="1" lang="zh-CN" altLang="en-US" sz="2000" dirty="0"/>
              <a:t> </a:t>
            </a:r>
            <a:r>
              <a:rPr kumimoji="1" lang="en-US" altLang="zh-CN" sz="2000" dirty="0"/>
              <a:t>dataset</a:t>
            </a:r>
            <a:r>
              <a:rPr kumimoji="1" lang="zh-CN" altLang="en-US" sz="2000" dirty="0"/>
              <a:t> </a:t>
            </a:r>
            <a:r>
              <a:rPr kumimoji="1" lang="en-US" altLang="zh-CN" sz="2000" dirty="0"/>
              <a:t>and</a:t>
            </a:r>
            <a:r>
              <a:rPr kumimoji="1" lang="zh-CN" altLang="en-US" sz="2000" dirty="0"/>
              <a:t> </a:t>
            </a:r>
            <a:r>
              <a:rPr kumimoji="1" lang="en-US" altLang="zh-CN" sz="2000" dirty="0"/>
              <a:t>model</a:t>
            </a:r>
          </a:p>
          <a:p>
            <a:pPr marL="285750" indent="-285750">
              <a:buFont typeface="Wingdings" pitchFamily="2" charset="2"/>
              <a:buChar char="p"/>
            </a:pPr>
            <a:endParaRPr kumimoji="1" lang="en-US" altLang="zh-CN" sz="2000" dirty="0"/>
          </a:p>
          <a:p>
            <a:pPr marL="285750" indent="-285750">
              <a:buFont typeface="Wingdings" pitchFamily="2" charset="2"/>
              <a:buChar char="p"/>
            </a:pPr>
            <a:r>
              <a:rPr kumimoji="1" lang="en-US" altLang="zh-CN" sz="2000" b="1" dirty="0">
                <a:solidFill>
                  <a:srgbClr val="C00000"/>
                </a:solidFill>
              </a:rPr>
              <a:t>A</a:t>
            </a:r>
            <a:r>
              <a:rPr kumimoji="1" lang="zh-CN" altLang="en-US" sz="2000" b="1" dirty="0">
                <a:solidFill>
                  <a:srgbClr val="C00000"/>
                </a:solidFill>
              </a:rPr>
              <a:t> </a:t>
            </a:r>
            <a:r>
              <a:rPr kumimoji="1" lang="en-US" altLang="zh-CN" sz="2000" b="1" dirty="0">
                <a:solidFill>
                  <a:srgbClr val="C00000"/>
                </a:solidFill>
              </a:rPr>
              <a:t>general</a:t>
            </a:r>
            <a:r>
              <a:rPr kumimoji="1" lang="zh-CN" altLang="en-US" sz="2000" b="1" dirty="0">
                <a:solidFill>
                  <a:srgbClr val="C00000"/>
                </a:solidFill>
              </a:rPr>
              <a:t> </a:t>
            </a:r>
            <a:r>
              <a:rPr kumimoji="1" lang="en-US" altLang="zh-CN" sz="2000" b="1" dirty="0">
                <a:solidFill>
                  <a:srgbClr val="C00000"/>
                </a:solidFill>
              </a:rPr>
              <a:t>definition</a:t>
            </a:r>
            <a:r>
              <a:rPr kumimoji="1" lang="zh-CN" altLang="en-US" sz="2000" b="1" dirty="0">
                <a:solidFill>
                  <a:srgbClr val="C00000"/>
                </a:solidFill>
              </a:rPr>
              <a:t> </a:t>
            </a:r>
            <a:r>
              <a:rPr kumimoji="1" lang="en-US" altLang="zh-CN" sz="2000" b="1" dirty="0">
                <a:solidFill>
                  <a:srgbClr val="C00000"/>
                </a:solidFill>
              </a:rPr>
              <a:t>of</a:t>
            </a:r>
            <a:r>
              <a:rPr kumimoji="1" lang="zh-CN" altLang="en-US" sz="2000" b="1" dirty="0">
                <a:solidFill>
                  <a:srgbClr val="C00000"/>
                </a:solidFill>
              </a:rPr>
              <a:t> </a:t>
            </a:r>
            <a:r>
              <a:rPr kumimoji="1" lang="en-US" altLang="zh-CN" sz="2000" b="1" dirty="0">
                <a:solidFill>
                  <a:srgbClr val="C00000"/>
                </a:solidFill>
              </a:rPr>
              <a:t>bias/fairness</a:t>
            </a:r>
            <a:r>
              <a:rPr kumimoji="1" lang="en-US" altLang="zh-CN" sz="2000" dirty="0"/>
              <a:t>:</a:t>
            </a:r>
            <a:r>
              <a:rPr kumimoji="1" lang="zh-CN" altLang="en-US" sz="2000" dirty="0"/>
              <a:t> </a:t>
            </a:r>
            <a:r>
              <a:rPr kumimoji="1" lang="en-US" altLang="zh-CN" sz="2000" dirty="0"/>
              <a:t>a</a:t>
            </a:r>
            <a:r>
              <a:rPr kumimoji="1" lang="zh-CN" altLang="en-US" sz="2000" dirty="0"/>
              <a:t> </a:t>
            </a:r>
            <a:r>
              <a:rPr kumimoji="1" lang="en-US" altLang="zh-CN" sz="2000" dirty="0"/>
              <a:t>ML</a:t>
            </a:r>
            <a:r>
              <a:rPr kumimoji="1" lang="zh-CN" altLang="en-US" sz="2000" dirty="0"/>
              <a:t> </a:t>
            </a:r>
            <a:r>
              <a:rPr kumimoji="1" lang="en-US" altLang="zh-CN" sz="2000" dirty="0"/>
              <a:t>and</a:t>
            </a:r>
            <a:r>
              <a:rPr kumimoji="1" lang="zh-CN" altLang="en-US" sz="2000" dirty="0"/>
              <a:t> </a:t>
            </a:r>
            <a:r>
              <a:rPr kumimoji="1" lang="en-US" altLang="zh-CN" sz="2000" dirty="0"/>
              <a:t>societal</a:t>
            </a:r>
            <a:r>
              <a:rPr kumimoji="1" lang="zh-CN" altLang="en-US" sz="2000" dirty="0"/>
              <a:t> </a:t>
            </a:r>
            <a:r>
              <a:rPr kumimoji="1" lang="en-US" altLang="zh-CN" sz="2000" dirty="0"/>
              <a:t>definition</a:t>
            </a:r>
            <a:r>
              <a:rPr kumimoji="1" lang="zh-CN" altLang="en-US" sz="2000" dirty="0"/>
              <a:t> </a:t>
            </a:r>
            <a:r>
              <a:rPr kumimoji="1" lang="en-US" altLang="zh-CN" sz="2000" dirty="0"/>
              <a:t>of</a:t>
            </a:r>
            <a:r>
              <a:rPr kumimoji="1" lang="zh-CN" altLang="en-US" sz="2000" dirty="0"/>
              <a:t> </a:t>
            </a:r>
            <a:r>
              <a:rPr kumimoji="1" lang="en-US" altLang="zh-CN" sz="2000" dirty="0"/>
              <a:t>bias</a:t>
            </a:r>
          </a:p>
          <a:p>
            <a:pPr marL="285750" indent="-285750">
              <a:buFont typeface="Wingdings" pitchFamily="2" charset="2"/>
              <a:buChar char="p"/>
            </a:pPr>
            <a:endParaRPr kumimoji="1" lang="en-US" altLang="zh-CN" sz="2000" dirty="0"/>
          </a:p>
          <a:p>
            <a:pPr marL="285750" indent="-285750">
              <a:buFont typeface="Wingdings" pitchFamily="2" charset="2"/>
              <a:buChar char="p"/>
            </a:pPr>
            <a:r>
              <a:rPr kumimoji="1" lang="en-US" altLang="zh-CN" sz="2000" b="1" dirty="0">
                <a:solidFill>
                  <a:srgbClr val="C00000"/>
                </a:solidFill>
              </a:rPr>
              <a:t>From</a:t>
            </a:r>
            <a:r>
              <a:rPr kumimoji="1" lang="zh-CN" altLang="en-US" sz="2000" b="1" dirty="0">
                <a:solidFill>
                  <a:srgbClr val="C00000"/>
                </a:solidFill>
              </a:rPr>
              <a:t> </a:t>
            </a:r>
            <a:r>
              <a:rPr kumimoji="1" lang="en-US" altLang="zh-CN" sz="2000" b="1" dirty="0">
                <a:solidFill>
                  <a:srgbClr val="C00000"/>
                </a:solidFill>
              </a:rPr>
              <a:t>equality</a:t>
            </a:r>
            <a:r>
              <a:rPr kumimoji="1" lang="zh-CN" altLang="en-US" sz="2000" b="1" dirty="0">
                <a:solidFill>
                  <a:srgbClr val="C00000"/>
                </a:solidFill>
              </a:rPr>
              <a:t> </a:t>
            </a:r>
            <a:r>
              <a:rPr kumimoji="1" lang="en-US" altLang="zh-CN" sz="2000" b="1" dirty="0">
                <a:solidFill>
                  <a:srgbClr val="C00000"/>
                </a:solidFill>
              </a:rPr>
              <a:t>to</a:t>
            </a:r>
            <a:r>
              <a:rPr kumimoji="1" lang="zh-CN" altLang="en-US" sz="2000" b="1" dirty="0">
                <a:solidFill>
                  <a:srgbClr val="C00000"/>
                </a:solidFill>
              </a:rPr>
              <a:t> </a:t>
            </a:r>
            <a:r>
              <a:rPr kumimoji="1" lang="en-US" altLang="zh-CN" sz="2000" b="1" dirty="0">
                <a:solidFill>
                  <a:srgbClr val="C00000"/>
                </a:solidFill>
              </a:rPr>
              <a:t>equity</a:t>
            </a:r>
            <a:r>
              <a:rPr kumimoji="1" lang="en-US" altLang="zh-CN" sz="2000" dirty="0"/>
              <a:t>:</a:t>
            </a:r>
            <a:r>
              <a:rPr kumimoji="1" lang="zh-CN" altLang="en-US" sz="2000" dirty="0"/>
              <a:t> 从平等到公平</a:t>
            </a:r>
            <a:endParaRPr kumimoji="1" lang="en-US" altLang="zh-CN" sz="2000" dirty="0"/>
          </a:p>
          <a:p>
            <a:pPr marL="285750" indent="-285750">
              <a:buFont typeface="Wingdings" pitchFamily="2" charset="2"/>
              <a:buChar char="p"/>
            </a:pPr>
            <a:endParaRPr kumimoji="1" lang="en-US" altLang="zh-CN" sz="2000" dirty="0"/>
          </a:p>
          <a:p>
            <a:pPr marL="285750" indent="-285750">
              <a:buFont typeface="Wingdings" pitchFamily="2" charset="2"/>
              <a:buChar char="p"/>
            </a:pPr>
            <a:r>
              <a:rPr kumimoji="1" lang="en-US" altLang="zh-CN" sz="2000" b="1" dirty="0">
                <a:solidFill>
                  <a:srgbClr val="C00000"/>
                </a:solidFill>
              </a:rPr>
              <a:t>Efficient</a:t>
            </a:r>
            <a:r>
              <a:rPr kumimoji="1" lang="zh-CN" altLang="en-US" sz="2000" b="1" dirty="0">
                <a:solidFill>
                  <a:srgbClr val="C00000"/>
                </a:solidFill>
              </a:rPr>
              <a:t> </a:t>
            </a:r>
            <a:r>
              <a:rPr kumimoji="1" lang="en-US" altLang="zh-CN" sz="2000" b="1" dirty="0">
                <a:solidFill>
                  <a:srgbClr val="C00000"/>
                </a:solidFill>
              </a:rPr>
              <a:t>fair</a:t>
            </a:r>
            <a:r>
              <a:rPr kumimoji="1" lang="zh-CN" altLang="en-US" sz="2000" b="1" dirty="0">
                <a:solidFill>
                  <a:srgbClr val="C00000"/>
                </a:solidFill>
              </a:rPr>
              <a:t> </a:t>
            </a:r>
            <a:r>
              <a:rPr kumimoji="1" lang="en-US" altLang="zh-CN" sz="2000" b="1" dirty="0">
                <a:solidFill>
                  <a:srgbClr val="C00000"/>
                </a:solidFill>
              </a:rPr>
              <a:t>learning</a:t>
            </a:r>
            <a:r>
              <a:rPr kumimoji="1" lang="en-US" altLang="zh-CN" sz="2000" dirty="0"/>
              <a:t>:</a:t>
            </a:r>
            <a:r>
              <a:rPr kumimoji="1" lang="zh-CN" altLang="en-US" sz="2000" dirty="0"/>
              <a:t> </a:t>
            </a:r>
            <a:r>
              <a:rPr kumimoji="1" lang="en-US" altLang="zh-CN" sz="2000" dirty="0"/>
              <a:t>fine-tuning</a:t>
            </a:r>
            <a:r>
              <a:rPr kumimoji="1" lang="zh-CN" altLang="en-US" sz="2000" dirty="0"/>
              <a:t> </a:t>
            </a:r>
            <a:r>
              <a:rPr kumimoji="1" lang="en-US" altLang="zh-CN" sz="2000" dirty="0"/>
              <a:t>based</a:t>
            </a:r>
          </a:p>
          <a:p>
            <a:pPr marL="285750" indent="-285750">
              <a:buFont typeface="Wingdings" pitchFamily="2" charset="2"/>
              <a:buChar char="p"/>
            </a:pPr>
            <a:endParaRPr kumimoji="1" lang="en-US" altLang="zh-CN" sz="2000" dirty="0"/>
          </a:p>
          <a:p>
            <a:pPr marL="285750" indent="-285750">
              <a:buFont typeface="Wingdings" pitchFamily="2" charset="2"/>
              <a:buChar char="p"/>
            </a:pPr>
            <a:r>
              <a:rPr kumimoji="1" lang="en-US" altLang="zh-CN" sz="2000" b="1" dirty="0">
                <a:solidFill>
                  <a:srgbClr val="C00000"/>
                </a:solidFill>
              </a:rPr>
              <a:t>In-situ</a:t>
            </a:r>
            <a:r>
              <a:rPr kumimoji="1" lang="zh-CN" altLang="en-US" sz="2000" b="1" dirty="0">
                <a:solidFill>
                  <a:srgbClr val="C00000"/>
                </a:solidFill>
              </a:rPr>
              <a:t> </a:t>
            </a:r>
            <a:r>
              <a:rPr kumimoji="1" lang="en-US" altLang="zh-CN" sz="2000" b="1" dirty="0">
                <a:solidFill>
                  <a:srgbClr val="C00000"/>
                </a:solidFill>
              </a:rPr>
              <a:t>debiasing</a:t>
            </a:r>
            <a:r>
              <a:rPr kumimoji="1" lang="en-US" altLang="zh-CN" sz="2000" dirty="0"/>
              <a:t>:</a:t>
            </a:r>
            <a:r>
              <a:rPr kumimoji="1" lang="zh-CN" altLang="en-US" sz="2000" dirty="0"/>
              <a:t> </a:t>
            </a:r>
            <a:r>
              <a:rPr kumimoji="1" lang="en-US" altLang="zh-CN" sz="2000" dirty="0"/>
              <a:t>identify</a:t>
            </a:r>
            <a:r>
              <a:rPr kumimoji="1" lang="zh-CN" altLang="en-US" sz="2000" dirty="0"/>
              <a:t> </a:t>
            </a:r>
            <a:r>
              <a:rPr kumimoji="1" lang="en-US" altLang="zh-CN" sz="2000" dirty="0"/>
              <a:t>and</a:t>
            </a:r>
            <a:r>
              <a:rPr kumimoji="1" lang="zh-CN" altLang="en-US" sz="2000" dirty="0"/>
              <a:t> </a:t>
            </a:r>
            <a:r>
              <a:rPr kumimoji="1" lang="en-US" altLang="zh-CN" sz="2000" dirty="0"/>
              <a:t>fix</a:t>
            </a:r>
            <a:r>
              <a:rPr kumimoji="1" lang="zh-CN" altLang="en-US" sz="2000" dirty="0"/>
              <a:t> </a:t>
            </a:r>
            <a:r>
              <a:rPr kumimoji="1" lang="en-US" altLang="zh-CN" sz="2000" dirty="0"/>
              <a:t>bias</a:t>
            </a:r>
            <a:r>
              <a:rPr kumimoji="1" lang="zh-CN" altLang="en-US" sz="2000" dirty="0"/>
              <a:t> </a:t>
            </a:r>
            <a:r>
              <a:rPr kumimoji="1" lang="en-US" altLang="zh-CN" sz="2000" dirty="0"/>
              <a:t>on-site</a:t>
            </a:r>
            <a:endParaRPr kumimoji="1" lang="zh-CN" altLang="en-US" sz="2000" dirty="0"/>
          </a:p>
        </p:txBody>
      </p:sp>
      <p:pic>
        <p:nvPicPr>
          <p:cNvPr id="16386" name="Picture 2" descr="What is the Difference Between Equity and Equality?">
            <a:extLst>
              <a:ext uri="{FF2B5EF4-FFF2-40B4-BE49-F238E27FC236}">
                <a16:creationId xmlns:a16="http://schemas.microsoft.com/office/drawing/2014/main" id="{003D39AA-E7B4-04CB-2629-C5F5AFF4C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216" y="3070138"/>
            <a:ext cx="3567425" cy="2675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259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F4872-ECAF-B640-9BFD-4523EF91D7DC}"/>
              </a:ext>
            </a:extLst>
          </p:cNvPr>
          <p:cNvSpPr>
            <a:spLocks noGrp="1"/>
          </p:cNvSpPr>
          <p:nvPr>
            <p:ph type="title"/>
          </p:nvPr>
        </p:nvSpPr>
        <p:spPr/>
        <p:txBody>
          <a:bodyPr/>
          <a:lstStyle/>
          <a:p>
            <a:r>
              <a:rPr kumimoji="1" lang="en-US" altLang="zh-CN" sz="3200" dirty="0"/>
              <a:t>AI</a:t>
            </a:r>
            <a:r>
              <a:rPr kumimoji="1" lang="zh-CN" altLang="en-US" sz="3200" dirty="0"/>
              <a:t> </a:t>
            </a:r>
            <a:r>
              <a:rPr kumimoji="1" lang="en-US" altLang="zh-CN" sz="3200" dirty="0"/>
              <a:t>Ethics</a:t>
            </a:r>
            <a:endParaRPr kumimoji="1" lang="zh-CN" altLang="en-US" sz="3200" dirty="0"/>
          </a:p>
        </p:txBody>
      </p:sp>
      <p:pic>
        <p:nvPicPr>
          <p:cNvPr id="4" name="Picture 2">
            <a:extLst>
              <a:ext uri="{FF2B5EF4-FFF2-40B4-BE49-F238E27FC236}">
                <a16:creationId xmlns:a16="http://schemas.microsoft.com/office/drawing/2014/main" id="{1E6F7AFA-1A48-DD2A-B90E-CACFAC83A5D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94992" y="1196752"/>
            <a:ext cx="7202016" cy="3997119"/>
          </a:xfrm>
          <a:prstGeom prst="rect">
            <a:avLst/>
          </a:prstGeom>
        </p:spPr>
      </p:pic>
      <p:sp>
        <p:nvSpPr>
          <p:cNvPr id="5" name="文本框 4">
            <a:extLst>
              <a:ext uri="{FF2B5EF4-FFF2-40B4-BE49-F238E27FC236}">
                <a16:creationId xmlns:a16="http://schemas.microsoft.com/office/drawing/2014/main" id="{6C91094D-B0B3-3D6A-DC6F-729A41536274}"/>
              </a:ext>
            </a:extLst>
          </p:cNvPr>
          <p:cNvSpPr txBox="1"/>
          <p:nvPr/>
        </p:nvSpPr>
        <p:spPr>
          <a:xfrm>
            <a:off x="4157007" y="5391850"/>
            <a:ext cx="3877985" cy="584775"/>
          </a:xfrm>
          <a:prstGeom prst="rect">
            <a:avLst/>
          </a:prstGeom>
          <a:noFill/>
        </p:spPr>
        <p:txBody>
          <a:bodyPr wrap="none" rtlCol="0">
            <a:spAutoFit/>
          </a:bodyPr>
          <a:lstStyle/>
          <a:p>
            <a:r>
              <a:rPr kumimoji="1" lang="zh-CN" altLang="en-US" sz="3200" dirty="0">
                <a:latin typeface="Baoli SC" panose="02010600040101010101" pitchFamily="2" charset="-122"/>
                <a:ea typeface="Baoli SC" panose="02010600040101010101" pitchFamily="2" charset="-122"/>
              </a:rPr>
              <a:t>伦理规范、职业道德</a:t>
            </a:r>
          </a:p>
        </p:txBody>
      </p:sp>
    </p:spTree>
    <p:extLst>
      <p:ext uri="{BB962C8B-B14F-4D97-AF65-F5344CB8AC3E}">
        <p14:creationId xmlns:p14="http://schemas.microsoft.com/office/powerpoint/2010/main" val="3887883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200" dirty="0"/>
              <a:t>Ethics, morals and rights - definitions</a:t>
            </a:r>
          </a:p>
        </p:txBody>
      </p:sp>
      <p:sp>
        <p:nvSpPr>
          <p:cNvPr id="3" name="Content Placeholder 2"/>
          <p:cNvSpPr>
            <a:spLocks noGrp="1"/>
          </p:cNvSpPr>
          <p:nvPr>
            <p:ph idx="1"/>
          </p:nvPr>
        </p:nvSpPr>
        <p:spPr/>
        <p:txBody>
          <a:bodyPr>
            <a:normAutofit/>
          </a:bodyPr>
          <a:lstStyle/>
          <a:p>
            <a:r>
              <a:rPr lang="en-AU" sz="2400" b="1" dirty="0"/>
              <a:t>Ethics</a:t>
            </a:r>
            <a:r>
              <a:rPr lang="en-AU" sz="2400" dirty="0"/>
              <a:t> – the study of the general nature of morals and of the specific moral choices to be made by the individual in his/her relationship with others. The rules or standards governing the conduct of the members of a profession</a:t>
            </a:r>
          </a:p>
          <a:p>
            <a:r>
              <a:rPr lang="en-AU" sz="2400" b="1" dirty="0"/>
              <a:t>Morals</a:t>
            </a:r>
            <a:r>
              <a:rPr lang="en-AU" sz="2400" dirty="0"/>
              <a:t> – concerned with the judgement principles of right and wrong in relation to human action and character.  Teaching or exhibiting goodness or correctness of character and behaviour.</a:t>
            </a:r>
          </a:p>
          <a:p>
            <a:r>
              <a:rPr lang="en-AU" sz="2400" b="1" dirty="0"/>
              <a:t>Rights</a:t>
            </a:r>
            <a:r>
              <a:rPr lang="en-AU" sz="2400" dirty="0"/>
              <a:t> – conforming with or conformable to justice, law or morality, in accordance with fact, reason or truth.</a:t>
            </a:r>
          </a:p>
        </p:txBody>
      </p:sp>
    </p:spTree>
    <p:extLst>
      <p:ext uri="{BB962C8B-B14F-4D97-AF65-F5344CB8AC3E}">
        <p14:creationId xmlns:p14="http://schemas.microsoft.com/office/powerpoint/2010/main" val="1120498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E856F0-7364-C346-86A6-A5C0F2234D22}"/>
              </a:ext>
            </a:extLst>
          </p:cNvPr>
          <p:cNvSpPr txBox="1"/>
          <p:nvPr/>
        </p:nvSpPr>
        <p:spPr>
          <a:xfrm>
            <a:off x="551384" y="40097"/>
            <a:ext cx="8444941" cy="707886"/>
          </a:xfrm>
          <a:prstGeom prst="rect">
            <a:avLst/>
          </a:prstGeom>
          <a:noFill/>
        </p:spPr>
        <p:txBody>
          <a:bodyPr wrap="none" rtlCol="0">
            <a:spAutoFit/>
          </a:bodyPr>
          <a:lstStyle/>
          <a:p>
            <a:r>
              <a:rPr lang="en-US" sz="4000" dirty="0"/>
              <a:t>Who</a:t>
            </a:r>
            <a:r>
              <a:rPr lang="zh-CN" altLang="en-US" sz="4000" dirty="0"/>
              <a:t> </a:t>
            </a:r>
            <a:r>
              <a:rPr lang="en-US" altLang="zh-CN" sz="4000" dirty="0"/>
              <a:t>teaches</a:t>
            </a:r>
            <a:r>
              <a:rPr lang="zh-CN" altLang="en-US" sz="4000" dirty="0"/>
              <a:t> </a:t>
            </a:r>
            <a:r>
              <a:rPr lang="en-US" altLang="zh-CN" sz="4000" dirty="0"/>
              <a:t>us</a:t>
            </a:r>
            <a:r>
              <a:rPr lang="zh-CN" altLang="en-US" sz="4000" dirty="0"/>
              <a:t> </a:t>
            </a:r>
            <a:r>
              <a:rPr lang="en-US" altLang="zh-CN" sz="4000" dirty="0"/>
              <a:t>what</a:t>
            </a:r>
            <a:r>
              <a:rPr lang="zh-CN" altLang="en-US" sz="4000" dirty="0"/>
              <a:t> </a:t>
            </a:r>
            <a:r>
              <a:rPr lang="en-US" altLang="zh-CN" sz="4000" dirty="0"/>
              <a:t>is</a:t>
            </a:r>
            <a:r>
              <a:rPr lang="zh-CN" altLang="en-US" sz="4000" dirty="0"/>
              <a:t> </a:t>
            </a:r>
            <a:r>
              <a:rPr lang="en-US" altLang="zh-CN" sz="4000" dirty="0"/>
              <a:t>ethical?</a:t>
            </a:r>
            <a:endParaRPr lang="en-US" sz="4000" dirty="0"/>
          </a:p>
        </p:txBody>
      </p:sp>
      <p:sp>
        <p:nvSpPr>
          <p:cNvPr id="9" name="TextBox 8">
            <a:extLst>
              <a:ext uri="{FF2B5EF4-FFF2-40B4-BE49-F238E27FC236}">
                <a16:creationId xmlns:a16="http://schemas.microsoft.com/office/drawing/2014/main" id="{CBB79ACF-7D64-C541-BC6D-13CFA52AD44C}"/>
              </a:ext>
            </a:extLst>
          </p:cNvPr>
          <p:cNvSpPr txBox="1"/>
          <p:nvPr/>
        </p:nvSpPr>
        <p:spPr>
          <a:xfrm>
            <a:off x="2210419" y="2423195"/>
            <a:ext cx="1776577"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a:t>Teacher?</a:t>
            </a:r>
          </a:p>
        </p:txBody>
      </p:sp>
      <p:sp>
        <p:nvSpPr>
          <p:cNvPr id="10" name="TextBox 9">
            <a:extLst>
              <a:ext uri="{FF2B5EF4-FFF2-40B4-BE49-F238E27FC236}">
                <a16:creationId xmlns:a16="http://schemas.microsoft.com/office/drawing/2014/main" id="{19F706DE-AD0D-9949-82F1-1F6E1A3F2BAF}"/>
              </a:ext>
            </a:extLst>
          </p:cNvPr>
          <p:cNvSpPr txBox="1"/>
          <p:nvPr/>
        </p:nvSpPr>
        <p:spPr>
          <a:xfrm>
            <a:off x="2210419" y="3191168"/>
            <a:ext cx="1678793"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a:t>Lawyer?</a:t>
            </a:r>
          </a:p>
        </p:txBody>
      </p:sp>
      <p:sp>
        <p:nvSpPr>
          <p:cNvPr id="11" name="TextBox 10">
            <a:extLst>
              <a:ext uri="{FF2B5EF4-FFF2-40B4-BE49-F238E27FC236}">
                <a16:creationId xmlns:a16="http://schemas.microsoft.com/office/drawing/2014/main" id="{AA0184A8-7D15-C64D-A5E4-40E0CD0FFD84}"/>
              </a:ext>
            </a:extLst>
          </p:cNvPr>
          <p:cNvSpPr txBox="1"/>
          <p:nvPr/>
        </p:nvSpPr>
        <p:spPr>
          <a:xfrm>
            <a:off x="2259310" y="3959141"/>
            <a:ext cx="1669047"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a:t>Doctor?</a:t>
            </a:r>
          </a:p>
        </p:txBody>
      </p:sp>
      <p:sp>
        <p:nvSpPr>
          <p:cNvPr id="12" name="TextBox 11">
            <a:extLst>
              <a:ext uri="{FF2B5EF4-FFF2-40B4-BE49-F238E27FC236}">
                <a16:creationId xmlns:a16="http://schemas.microsoft.com/office/drawing/2014/main" id="{A46B0288-1577-6B47-90E2-3523E55628BC}"/>
              </a:ext>
            </a:extLst>
          </p:cNvPr>
          <p:cNvSpPr txBox="1"/>
          <p:nvPr/>
        </p:nvSpPr>
        <p:spPr>
          <a:xfrm>
            <a:off x="2210419" y="1655222"/>
            <a:ext cx="2474908"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a:t>Government?</a:t>
            </a:r>
          </a:p>
        </p:txBody>
      </p:sp>
      <p:sp>
        <p:nvSpPr>
          <p:cNvPr id="2" name="TextBox 10">
            <a:extLst>
              <a:ext uri="{FF2B5EF4-FFF2-40B4-BE49-F238E27FC236}">
                <a16:creationId xmlns:a16="http://schemas.microsoft.com/office/drawing/2014/main" id="{B58F6537-673C-23D7-B75C-50B6CCA16082}"/>
              </a:ext>
            </a:extLst>
          </p:cNvPr>
          <p:cNvSpPr txBox="1"/>
          <p:nvPr/>
        </p:nvSpPr>
        <p:spPr>
          <a:xfrm>
            <a:off x="2326689" y="4727114"/>
            <a:ext cx="1735027"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a:t>Parents?</a:t>
            </a:r>
          </a:p>
        </p:txBody>
      </p:sp>
      <p:pic>
        <p:nvPicPr>
          <p:cNvPr id="4" name="图片 3" descr="图片包含 室内, 桌子, 充满, 盘子&#10;&#10;描述已自动生成">
            <a:extLst>
              <a:ext uri="{FF2B5EF4-FFF2-40B4-BE49-F238E27FC236}">
                <a16:creationId xmlns:a16="http://schemas.microsoft.com/office/drawing/2014/main" id="{8D4D800C-93B0-DE8B-655F-276159DE5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984" y="1772816"/>
            <a:ext cx="3611240" cy="3611240"/>
          </a:xfrm>
          <a:prstGeom prst="rect">
            <a:avLst/>
          </a:prstGeom>
        </p:spPr>
      </p:pic>
    </p:spTree>
    <p:extLst>
      <p:ext uri="{BB962C8B-B14F-4D97-AF65-F5344CB8AC3E}">
        <p14:creationId xmlns:p14="http://schemas.microsoft.com/office/powerpoint/2010/main" val="244361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FAC740-FC44-3648-89A8-0610BB5FA9F2}"/>
              </a:ext>
            </a:extLst>
          </p:cNvPr>
          <p:cNvSpPr txBox="1"/>
          <p:nvPr/>
        </p:nvSpPr>
        <p:spPr>
          <a:xfrm>
            <a:off x="2815019" y="1484784"/>
            <a:ext cx="6561961" cy="1384995"/>
          </a:xfrm>
          <a:prstGeom prst="rect">
            <a:avLst/>
          </a:prstGeom>
          <a:noFill/>
        </p:spPr>
        <p:txBody>
          <a:bodyPr wrap="square" rtlCol="0">
            <a:spAutoFit/>
          </a:bodyPr>
          <a:lstStyle/>
          <a:p>
            <a:pPr algn="ctr"/>
            <a:r>
              <a:rPr lang="en-US" altLang="zh-CN" sz="2800" dirty="0"/>
              <a:t>Today’s</a:t>
            </a:r>
            <a:r>
              <a:rPr lang="zh-CN" altLang="en-US" sz="2800" dirty="0"/>
              <a:t> </a:t>
            </a:r>
            <a:r>
              <a:rPr lang="en-US" altLang="zh-CN" sz="2800" dirty="0"/>
              <a:t>ethics</a:t>
            </a:r>
            <a:r>
              <a:rPr lang="zh-CN" altLang="en-US" sz="2800" dirty="0"/>
              <a:t> </a:t>
            </a:r>
            <a:r>
              <a:rPr lang="en-US" altLang="zh-CN" sz="2800" dirty="0"/>
              <a:t>principles</a:t>
            </a:r>
            <a:r>
              <a:rPr lang="zh-CN" altLang="en-US" sz="2800" dirty="0"/>
              <a:t> </a:t>
            </a:r>
            <a:r>
              <a:rPr lang="en-US" altLang="zh-CN" sz="2800" dirty="0"/>
              <a:t>are</a:t>
            </a:r>
            <a:r>
              <a:rPr lang="zh-CN" altLang="en-US" sz="2800" dirty="0"/>
              <a:t> </a:t>
            </a:r>
            <a:r>
              <a:rPr lang="en-US" altLang="zh-CN" sz="2800" dirty="0"/>
              <a:t>built</a:t>
            </a:r>
            <a:r>
              <a:rPr lang="zh-CN" altLang="en-US" sz="2800" dirty="0"/>
              <a:t> </a:t>
            </a:r>
            <a:r>
              <a:rPr lang="en-US" altLang="zh-CN" sz="2800" dirty="0"/>
              <a:t>upon</a:t>
            </a:r>
            <a:r>
              <a:rPr lang="zh-CN" altLang="en-US" sz="2800" dirty="0"/>
              <a:t> </a:t>
            </a:r>
            <a:r>
              <a:rPr lang="en-US" altLang="zh-CN" sz="2800" dirty="0"/>
              <a:t>the</a:t>
            </a:r>
            <a:r>
              <a:rPr lang="zh-CN" altLang="en-US" sz="2800" dirty="0"/>
              <a:t> </a:t>
            </a:r>
            <a:r>
              <a:rPr lang="en-US" altLang="zh-CN" sz="2800" dirty="0"/>
              <a:t>progress</a:t>
            </a:r>
            <a:r>
              <a:rPr lang="zh-CN" altLang="en-US" sz="2800" dirty="0"/>
              <a:t> </a:t>
            </a:r>
            <a:r>
              <a:rPr lang="en-US" altLang="zh-CN" sz="2800" dirty="0"/>
              <a:t>of</a:t>
            </a:r>
            <a:r>
              <a:rPr lang="zh-CN" altLang="en-US" sz="2800" dirty="0"/>
              <a:t> </a:t>
            </a:r>
            <a:r>
              <a:rPr lang="en-US" altLang="zh-CN" sz="2800" dirty="0"/>
              <a:t>human</a:t>
            </a:r>
            <a:r>
              <a:rPr lang="zh-CN" altLang="en-US" sz="2800" dirty="0"/>
              <a:t> </a:t>
            </a:r>
            <a:r>
              <a:rPr lang="en-US" altLang="zh-CN" sz="2800" dirty="0"/>
              <a:t>civilization.</a:t>
            </a:r>
            <a:endParaRPr lang="en-US" sz="2800" dirty="0"/>
          </a:p>
        </p:txBody>
      </p:sp>
      <p:pic>
        <p:nvPicPr>
          <p:cNvPr id="1026" name="Picture 2" descr="An artistic illustration representing the evolution of ethical principles throughout human civilization. The foreground features a timeline that spans from ancient civilizations (depicted with symbols like the scales of justice and philosophical texts) to modern society (shown with diverse groups of people, technology, and global symbols of ethics like peace and sustainability). In the background, images of important historical figures in ethics and philosophy are visible, alongside landmarks from different cultures. The overall theme conveys a sense of progress and interconnectedness in ethical development.">
            <a:extLst>
              <a:ext uri="{FF2B5EF4-FFF2-40B4-BE49-F238E27FC236}">
                <a16:creationId xmlns:a16="http://schemas.microsoft.com/office/drawing/2014/main" id="{4883E4E9-A01E-58D4-DE5C-30B0C15D1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08" y="2780928"/>
            <a:ext cx="3456384"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7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FAC740-FC44-3648-89A8-0610BB5FA9F2}"/>
              </a:ext>
            </a:extLst>
          </p:cNvPr>
          <p:cNvSpPr txBox="1"/>
          <p:nvPr/>
        </p:nvSpPr>
        <p:spPr>
          <a:xfrm>
            <a:off x="1985804" y="1889926"/>
            <a:ext cx="8220392" cy="523220"/>
          </a:xfrm>
          <a:prstGeom prst="rect">
            <a:avLst/>
          </a:prstGeom>
          <a:noFill/>
        </p:spPr>
        <p:txBody>
          <a:bodyPr wrap="none" rtlCol="0">
            <a:spAutoFit/>
          </a:bodyPr>
          <a:lstStyle/>
          <a:p>
            <a:r>
              <a:rPr lang="en-US" altLang="zh-CN" sz="2800" dirty="0"/>
              <a:t>Ethics,</a:t>
            </a:r>
            <a:r>
              <a:rPr lang="zh-CN" altLang="en-US" sz="2800" dirty="0"/>
              <a:t> </a:t>
            </a:r>
            <a:r>
              <a:rPr lang="en-US" altLang="zh-CN" sz="2800" dirty="0"/>
              <a:t>technology</a:t>
            </a:r>
            <a:r>
              <a:rPr lang="zh-CN" altLang="en-US" sz="2800" dirty="0"/>
              <a:t> </a:t>
            </a:r>
            <a:r>
              <a:rPr lang="en-US" altLang="zh-CN" sz="2800" dirty="0"/>
              <a:t>and</a:t>
            </a:r>
            <a:r>
              <a:rPr lang="zh-CN" altLang="en-US" sz="2800" dirty="0"/>
              <a:t> </a:t>
            </a:r>
            <a:r>
              <a:rPr lang="en-US" altLang="zh-CN" sz="2800" dirty="0"/>
              <a:t>the</a:t>
            </a:r>
            <a:r>
              <a:rPr lang="zh-CN" altLang="en-US" sz="2800" dirty="0"/>
              <a:t> </a:t>
            </a:r>
            <a:r>
              <a:rPr lang="en-US" altLang="zh-CN" sz="2800" dirty="0"/>
              <a:t>future</a:t>
            </a:r>
            <a:r>
              <a:rPr lang="zh-CN" altLang="en-US" sz="2800" dirty="0"/>
              <a:t> </a:t>
            </a:r>
            <a:r>
              <a:rPr lang="en-US" altLang="zh-CN" sz="2800" dirty="0"/>
              <a:t>humanity?</a:t>
            </a:r>
            <a:endParaRPr lang="en-US" sz="2800" dirty="0"/>
          </a:p>
        </p:txBody>
      </p:sp>
      <p:sp>
        <p:nvSpPr>
          <p:cNvPr id="3" name="TextBox 2">
            <a:extLst>
              <a:ext uri="{FF2B5EF4-FFF2-40B4-BE49-F238E27FC236}">
                <a16:creationId xmlns:a16="http://schemas.microsoft.com/office/drawing/2014/main" id="{BA1F2747-7590-A841-9ED5-1170DCEBB137}"/>
              </a:ext>
            </a:extLst>
          </p:cNvPr>
          <p:cNvSpPr txBox="1"/>
          <p:nvPr/>
        </p:nvSpPr>
        <p:spPr>
          <a:xfrm>
            <a:off x="4968126" y="3136612"/>
            <a:ext cx="2255746" cy="584775"/>
          </a:xfrm>
          <a:prstGeom prst="rect">
            <a:avLst/>
          </a:prstGeom>
          <a:noFill/>
        </p:spPr>
        <p:txBody>
          <a:bodyPr wrap="none" rtlCol="0">
            <a:spAutoFit/>
          </a:bodyPr>
          <a:lstStyle/>
          <a:p>
            <a:r>
              <a:rPr lang="en-US" altLang="zh-CN" sz="3200" b="1" dirty="0"/>
              <a:t>AI</a:t>
            </a:r>
            <a:r>
              <a:rPr lang="zh-CN" altLang="en-US" sz="3200" b="1" dirty="0"/>
              <a:t> </a:t>
            </a:r>
            <a:r>
              <a:rPr lang="en-US" altLang="zh-CN" sz="3200" b="1" dirty="0"/>
              <a:t>Ethics</a:t>
            </a:r>
            <a:endParaRPr lang="en-US" sz="3200" b="1" dirty="0"/>
          </a:p>
        </p:txBody>
      </p:sp>
      <p:sp>
        <p:nvSpPr>
          <p:cNvPr id="4" name="TextBox 3">
            <a:extLst>
              <a:ext uri="{FF2B5EF4-FFF2-40B4-BE49-F238E27FC236}">
                <a16:creationId xmlns:a16="http://schemas.microsoft.com/office/drawing/2014/main" id="{BA691FD0-B685-5F44-9EF3-578FEBC81284}"/>
              </a:ext>
            </a:extLst>
          </p:cNvPr>
          <p:cNvSpPr txBox="1"/>
          <p:nvPr/>
        </p:nvSpPr>
        <p:spPr>
          <a:xfrm>
            <a:off x="1320429" y="4798796"/>
            <a:ext cx="9551141" cy="461665"/>
          </a:xfrm>
          <a:prstGeom prst="rect">
            <a:avLst/>
          </a:prstGeom>
          <a:noFill/>
        </p:spPr>
        <p:txBody>
          <a:bodyPr wrap="none" rtlCol="0">
            <a:spAutoFit/>
          </a:bodyPr>
          <a:lstStyle/>
          <a:p>
            <a:pPr algn="ctr"/>
            <a:r>
              <a:rPr lang="en-AU" altLang="zh-CN" sz="2400" dirty="0"/>
              <a:t>Laws</a:t>
            </a:r>
            <a:r>
              <a:rPr lang="zh-CN" altLang="en-US" sz="2400" dirty="0"/>
              <a:t> </a:t>
            </a:r>
            <a:r>
              <a:rPr lang="en-US" altLang="zh-CN" sz="2400" dirty="0"/>
              <a:t>and</a:t>
            </a:r>
            <a:r>
              <a:rPr lang="zh-CN" altLang="en-US" sz="2400" dirty="0"/>
              <a:t> </a:t>
            </a:r>
            <a:r>
              <a:rPr lang="en-US" altLang="zh-CN" sz="2400" dirty="0"/>
              <a:t>ethics</a:t>
            </a:r>
            <a:r>
              <a:rPr lang="zh-CN" altLang="en-US" sz="2400" dirty="0"/>
              <a:t> </a:t>
            </a:r>
            <a:r>
              <a:rPr lang="en-US" altLang="zh-CN" sz="2400" dirty="0"/>
              <a:t>are</a:t>
            </a:r>
            <a:r>
              <a:rPr lang="zh-CN" altLang="en-US" sz="2400" dirty="0"/>
              <a:t> </a:t>
            </a:r>
            <a:r>
              <a:rPr lang="en-US" altLang="zh-CN" sz="2400" dirty="0"/>
              <a:t>falling</a:t>
            </a:r>
            <a:r>
              <a:rPr lang="zh-CN" altLang="en-US" sz="2400" dirty="0"/>
              <a:t> </a:t>
            </a:r>
            <a:r>
              <a:rPr lang="en-US" altLang="zh-CN" sz="2400" dirty="0"/>
              <a:t>far</a:t>
            </a:r>
            <a:r>
              <a:rPr lang="zh-CN" altLang="en-US" sz="2400" dirty="0"/>
              <a:t> </a:t>
            </a:r>
            <a:r>
              <a:rPr lang="en-US" altLang="zh-CN" sz="2400" dirty="0"/>
              <a:t>behind</a:t>
            </a:r>
            <a:r>
              <a:rPr lang="zh-CN" altLang="en-US" sz="2400" dirty="0"/>
              <a:t> </a:t>
            </a:r>
            <a:r>
              <a:rPr lang="en-US" altLang="zh-CN" sz="2400" dirty="0"/>
              <a:t>modern</a:t>
            </a:r>
            <a:r>
              <a:rPr lang="zh-CN" altLang="en-US" sz="2400" dirty="0"/>
              <a:t> </a:t>
            </a:r>
            <a:r>
              <a:rPr lang="en-US" altLang="zh-CN" sz="2400" dirty="0"/>
              <a:t>technologies.</a:t>
            </a:r>
            <a:r>
              <a:rPr lang="zh-CN" altLang="en-US" sz="2400" dirty="0"/>
              <a:t> </a:t>
            </a:r>
            <a:endParaRPr lang="en-US" sz="2400" dirty="0"/>
          </a:p>
        </p:txBody>
      </p:sp>
    </p:spTree>
    <p:extLst>
      <p:ext uri="{BB962C8B-B14F-4D97-AF65-F5344CB8AC3E}">
        <p14:creationId xmlns:p14="http://schemas.microsoft.com/office/powerpoint/2010/main" val="2432175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54D47-E723-114C-B12E-40D41F8F327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3437" y="1240477"/>
            <a:ext cx="8365125" cy="4377046"/>
          </a:xfrm>
          <a:prstGeom prst="rect">
            <a:avLst/>
          </a:prstGeom>
        </p:spPr>
      </p:pic>
      <p:sp>
        <p:nvSpPr>
          <p:cNvPr id="4" name="TextBox 3">
            <a:extLst>
              <a:ext uri="{FF2B5EF4-FFF2-40B4-BE49-F238E27FC236}">
                <a16:creationId xmlns:a16="http://schemas.microsoft.com/office/drawing/2014/main" id="{7378F5F0-3860-504B-8D14-72D68F22C441}"/>
              </a:ext>
            </a:extLst>
          </p:cNvPr>
          <p:cNvSpPr txBox="1"/>
          <p:nvPr/>
        </p:nvSpPr>
        <p:spPr>
          <a:xfrm>
            <a:off x="3074660" y="5821296"/>
            <a:ext cx="6124433" cy="369332"/>
          </a:xfrm>
          <a:prstGeom prst="rect">
            <a:avLst/>
          </a:prstGeom>
          <a:noFill/>
        </p:spPr>
        <p:txBody>
          <a:bodyPr wrap="none" rtlCol="0">
            <a:spAutoFit/>
          </a:bodyPr>
          <a:lstStyle/>
          <a:p>
            <a:r>
              <a:rPr lang="en-US" dirty="0">
                <a:hlinkClick r:id="rId3"/>
              </a:rPr>
              <a:t>https://www.youtube.com/watch?v=bZn0IfOb61U</a:t>
            </a:r>
            <a:r>
              <a:rPr lang="zh-CN" altLang="en-US" dirty="0"/>
              <a:t> </a:t>
            </a:r>
            <a:endParaRPr lang="en-US" dirty="0"/>
          </a:p>
        </p:txBody>
      </p:sp>
      <p:sp>
        <p:nvSpPr>
          <p:cNvPr id="2" name="标题 1">
            <a:extLst>
              <a:ext uri="{FF2B5EF4-FFF2-40B4-BE49-F238E27FC236}">
                <a16:creationId xmlns:a16="http://schemas.microsoft.com/office/drawing/2014/main" id="{3F0B69B4-6B4A-3797-FF65-335D6E521EBE}"/>
              </a:ext>
            </a:extLst>
          </p:cNvPr>
          <p:cNvSpPr>
            <a:spLocks noGrp="1"/>
          </p:cNvSpPr>
          <p:nvPr>
            <p:ph type="title"/>
          </p:nvPr>
        </p:nvSpPr>
        <p:spPr>
          <a:xfrm>
            <a:off x="479376" y="133414"/>
            <a:ext cx="10515600" cy="572971"/>
          </a:xfrm>
        </p:spPr>
        <p:txBody>
          <a:bodyPr/>
          <a:lstStyle/>
          <a:p>
            <a:r>
              <a:rPr kumimoji="1" lang="en-US" altLang="zh-CN" sz="3200" dirty="0"/>
              <a:t>Unfortunately</a:t>
            </a:r>
            <a:endParaRPr kumimoji="1" lang="zh-CN" altLang="en-US" sz="3200" dirty="0"/>
          </a:p>
        </p:txBody>
      </p:sp>
    </p:spTree>
    <p:extLst>
      <p:ext uri="{BB962C8B-B14F-4D97-AF65-F5344CB8AC3E}">
        <p14:creationId xmlns:p14="http://schemas.microsoft.com/office/powerpoint/2010/main" val="2359421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n't be evil – Paul Buchheit">
            <a:extLst>
              <a:ext uri="{FF2B5EF4-FFF2-40B4-BE49-F238E27FC236}">
                <a16:creationId xmlns:a16="http://schemas.microsoft.com/office/drawing/2014/main" id="{EB6B3FBB-AA51-C243-A1CE-3925C97E4F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9500" y="1587500"/>
            <a:ext cx="7493000" cy="3683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9118C2BE-EA09-908F-E8C4-0F466BA68549}"/>
              </a:ext>
            </a:extLst>
          </p:cNvPr>
          <p:cNvSpPr>
            <a:spLocks noGrp="1"/>
          </p:cNvSpPr>
          <p:nvPr>
            <p:ph type="title"/>
          </p:nvPr>
        </p:nvSpPr>
        <p:spPr>
          <a:xfrm>
            <a:off x="479376" y="133414"/>
            <a:ext cx="10515600" cy="572971"/>
          </a:xfrm>
        </p:spPr>
        <p:txBody>
          <a:bodyPr/>
          <a:lstStyle/>
          <a:p>
            <a:r>
              <a:rPr kumimoji="1" lang="en-US" altLang="zh-CN" sz="3200" dirty="0"/>
              <a:t>Unfortunately</a:t>
            </a:r>
            <a:endParaRPr kumimoji="1" lang="zh-CN" altLang="en-US" sz="3200" dirty="0"/>
          </a:p>
        </p:txBody>
      </p:sp>
      <p:sp>
        <p:nvSpPr>
          <p:cNvPr id="3" name="文本框 2">
            <a:extLst>
              <a:ext uri="{FF2B5EF4-FFF2-40B4-BE49-F238E27FC236}">
                <a16:creationId xmlns:a16="http://schemas.microsoft.com/office/drawing/2014/main" id="{7287CA7B-9916-D7BD-1F68-F0D4178A0E98}"/>
              </a:ext>
            </a:extLst>
          </p:cNvPr>
          <p:cNvSpPr txBox="1"/>
          <p:nvPr/>
        </p:nvSpPr>
        <p:spPr>
          <a:xfrm>
            <a:off x="4347059" y="5692647"/>
            <a:ext cx="3497881" cy="461665"/>
          </a:xfrm>
          <a:prstGeom prst="rect">
            <a:avLst/>
          </a:prstGeom>
          <a:noFill/>
        </p:spPr>
        <p:txBody>
          <a:bodyPr wrap="none" rtlCol="0">
            <a:spAutoFit/>
          </a:bodyPr>
          <a:lstStyle/>
          <a:p>
            <a:r>
              <a:rPr kumimoji="1" lang="en-US" altLang="zh-CN" sz="2400" dirty="0"/>
              <a:t>Google</a:t>
            </a:r>
            <a:r>
              <a:rPr kumimoji="1" lang="zh-CN" altLang="en-US" sz="2400" dirty="0"/>
              <a:t> </a:t>
            </a:r>
            <a:r>
              <a:rPr kumimoji="1" lang="en-US" altLang="zh-CN" sz="2400" dirty="0"/>
              <a:t>said</a:t>
            </a:r>
            <a:r>
              <a:rPr kumimoji="1" lang="zh-CN" altLang="en-US" sz="2400" dirty="0"/>
              <a:t> </a:t>
            </a:r>
            <a:r>
              <a:rPr kumimoji="1" lang="en-US" altLang="zh-CN" sz="2400" dirty="0"/>
              <a:t>“don‘t</a:t>
            </a:r>
            <a:r>
              <a:rPr kumimoji="1" lang="zh-CN" altLang="en-US" sz="2400" dirty="0"/>
              <a:t> </a:t>
            </a:r>
            <a:r>
              <a:rPr kumimoji="1" lang="en-US" altLang="zh-CN" sz="2400" dirty="0"/>
              <a:t>be</a:t>
            </a:r>
            <a:r>
              <a:rPr kumimoji="1" lang="zh-CN" altLang="en-US" sz="2400" dirty="0"/>
              <a:t> </a:t>
            </a:r>
            <a:r>
              <a:rPr kumimoji="1" lang="en-US" altLang="zh-CN" sz="2400" dirty="0"/>
              <a:t>evil”</a:t>
            </a:r>
            <a:endParaRPr kumimoji="1" lang="zh-CN" altLang="en-US" sz="2400" dirty="0"/>
          </a:p>
        </p:txBody>
      </p:sp>
    </p:spTree>
    <p:extLst>
      <p:ext uri="{BB962C8B-B14F-4D97-AF65-F5344CB8AC3E}">
        <p14:creationId xmlns:p14="http://schemas.microsoft.com/office/powerpoint/2010/main" val="833837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412919-C03C-A042-A83A-2384876A75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09533" y="1268760"/>
            <a:ext cx="4772933" cy="4104456"/>
          </a:xfrm>
          <a:prstGeom prst="rect">
            <a:avLst/>
          </a:prstGeom>
        </p:spPr>
      </p:pic>
      <p:sp>
        <p:nvSpPr>
          <p:cNvPr id="3" name="文本框 2">
            <a:extLst>
              <a:ext uri="{FF2B5EF4-FFF2-40B4-BE49-F238E27FC236}">
                <a16:creationId xmlns:a16="http://schemas.microsoft.com/office/drawing/2014/main" id="{6C9B5DC6-3B4E-5BF2-A2CB-B75A22CBFC38}"/>
              </a:ext>
            </a:extLst>
          </p:cNvPr>
          <p:cNvSpPr txBox="1"/>
          <p:nvPr/>
        </p:nvSpPr>
        <p:spPr>
          <a:xfrm>
            <a:off x="5142116" y="5805264"/>
            <a:ext cx="2170338" cy="461665"/>
          </a:xfrm>
          <a:prstGeom prst="rect">
            <a:avLst/>
          </a:prstGeom>
          <a:noFill/>
        </p:spPr>
        <p:txBody>
          <a:bodyPr wrap="none" rtlCol="0">
            <a:spAutoFit/>
          </a:bodyPr>
          <a:lstStyle/>
          <a:p>
            <a:r>
              <a:rPr kumimoji="1" lang="en-US" altLang="zh-CN" sz="2400" dirty="0"/>
              <a:t>But</a:t>
            </a:r>
            <a:r>
              <a:rPr kumimoji="1" lang="zh-CN" altLang="en-US" sz="2400" dirty="0"/>
              <a:t> </a:t>
            </a:r>
            <a:r>
              <a:rPr kumimoji="1" lang="en-US" altLang="zh-CN" sz="2400" dirty="0"/>
              <a:t>they</a:t>
            </a:r>
            <a:r>
              <a:rPr kumimoji="1" lang="zh-CN" altLang="en-US" sz="2400" dirty="0"/>
              <a:t> </a:t>
            </a:r>
            <a:r>
              <a:rPr kumimoji="1" lang="en-US" altLang="zh-CN" sz="2400" dirty="0"/>
              <a:t>regret!</a:t>
            </a:r>
            <a:endParaRPr kumimoji="1" lang="zh-CN" altLang="en-US" sz="2400" dirty="0"/>
          </a:p>
        </p:txBody>
      </p:sp>
    </p:spTree>
    <p:extLst>
      <p:ext uri="{BB962C8B-B14F-4D97-AF65-F5344CB8AC3E}">
        <p14:creationId xmlns:p14="http://schemas.microsoft.com/office/powerpoint/2010/main" val="2397246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5D88AD-3836-9A42-9BB7-64AFA4BBC9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1243598"/>
            <a:ext cx="9144000" cy="4993714"/>
          </a:xfrm>
          <a:prstGeom prst="rect">
            <a:avLst/>
          </a:prstGeom>
        </p:spPr>
      </p:pic>
      <p:sp>
        <p:nvSpPr>
          <p:cNvPr id="2" name="标题 1">
            <a:extLst>
              <a:ext uri="{FF2B5EF4-FFF2-40B4-BE49-F238E27FC236}">
                <a16:creationId xmlns:a16="http://schemas.microsoft.com/office/drawing/2014/main" id="{B1E65DE1-782C-714F-DBBB-760C46984F07}"/>
              </a:ext>
            </a:extLst>
          </p:cNvPr>
          <p:cNvSpPr>
            <a:spLocks noGrp="1"/>
          </p:cNvSpPr>
          <p:nvPr>
            <p:ph type="title"/>
          </p:nvPr>
        </p:nvSpPr>
        <p:spPr>
          <a:xfrm>
            <a:off x="479376" y="133414"/>
            <a:ext cx="10515600" cy="572971"/>
          </a:xfrm>
        </p:spPr>
        <p:txBody>
          <a:bodyPr/>
          <a:lstStyle/>
          <a:p>
            <a:r>
              <a:rPr kumimoji="1" lang="en-US" altLang="zh-CN" sz="3200" dirty="0"/>
              <a:t>Privacy</a:t>
            </a:r>
            <a:r>
              <a:rPr kumimoji="1" lang="zh-CN" altLang="en-US" sz="3200" dirty="0"/>
              <a:t> </a:t>
            </a:r>
            <a:r>
              <a:rPr kumimoji="1" lang="en-US" altLang="zh-CN" sz="3200" dirty="0"/>
              <a:t>or</a:t>
            </a:r>
            <a:r>
              <a:rPr kumimoji="1" lang="zh-CN" altLang="en-US" sz="3200" dirty="0"/>
              <a:t> </a:t>
            </a:r>
            <a:r>
              <a:rPr kumimoji="1" lang="en-US" altLang="zh-CN" sz="3200" dirty="0"/>
              <a:t>Security?</a:t>
            </a:r>
            <a:endParaRPr kumimoji="1" lang="zh-CN" altLang="en-US" sz="3200" dirty="0"/>
          </a:p>
        </p:txBody>
      </p:sp>
    </p:spTree>
    <p:extLst>
      <p:ext uri="{BB962C8B-B14F-4D97-AF65-F5344CB8AC3E}">
        <p14:creationId xmlns:p14="http://schemas.microsoft.com/office/powerpoint/2010/main" val="1225776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Current</a:t>
            </a:r>
            <a:r>
              <a:rPr lang="zh-CN" altLang="en-US" sz="3200" dirty="0"/>
              <a:t> </a:t>
            </a:r>
            <a:r>
              <a:rPr lang="en-US" altLang="zh-CN" sz="3200" dirty="0"/>
              <a:t>AI</a:t>
            </a:r>
            <a:r>
              <a:rPr lang="zh-CN" altLang="en-US" sz="3200" dirty="0"/>
              <a:t> </a:t>
            </a:r>
            <a:r>
              <a:rPr lang="en-US" altLang="zh-CN" sz="3200" dirty="0"/>
              <a:t>Models</a:t>
            </a:r>
            <a:endParaRPr lang="en-US" sz="3200" dirty="0"/>
          </a:p>
        </p:txBody>
      </p:sp>
      <p:sp>
        <p:nvSpPr>
          <p:cNvPr id="3" name="文本框 2">
            <a:extLst>
              <a:ext uri="{FF2B5EF4-FFF2-40B4-BE49-F238E27FC236}">
                <a16:creationId xmlns:a16="http://schemas.microsoft.com/office/drawing/2014/main" id="{6ABBF440-E5B7-F62E-F463-2BD1397B47D2}"/>
              </a:ext>
            </a:extLst>
          </p:cNvPr>
          <p:cNvSpPr txBox="1"/>
          <p:nvPr/>
        </p:nvSpPr>
        <p:spPr>
          <a:xfrm>
            <a:off x="551384" y="5826750"/>
            <a:ext cx="11279626" cy="338554"/>
          </a:xfrm>
          <a:prstGeom prst="rect">
            <a:avLst/>
          </a:prstGeom>
          <a:noFill/>
        </p:spPr>
        <p:txBody>
          <a:bodyPr wrap="none" rtlCol="0">
            <a:spAutoFit/>
          </a:bodyPr>
          <a:lstStyle/>
          <a:p>
            <a:r>
              <a:rPr kumimoji="1" lang="en-AU" altLang="zh-CN" sz="1600" dirty="0">
                <a:hlinkClick r:id="rId2"/>
              </a:rPr>
              <a:t>https://www.aclunc.org/blog/amazon-s-face-recognition-falsely-matched-28-members-congress-mugshots</a:t>
            </a:r>
            <a:r>
              <a:rPr kumimoji="1" lang="zh-CN" altLang="en-US" sz="1600" dirty="0"/>
              <a:t> </a:t>
            </a:r>
          </a:p>
        </p:txBody>
      </p:sp>
      <p:sp>
        <p:nvSpPr>
          <p:cNvPr id="10" name="文本框 9">
            <a:extLst>
              <a:ext uri="{FF2B5EF4-FFF2-40B4-BE49-F238E27FC236}">
                <a16:creationId xmlns:a16="http://schemas.microsoft.com/office/drawing/2014/main" id="{B54C3D77-B915-DFB3-859E-77684C4D431D}"/>
              </a:ext>
            </a:extLst>
          </p:cNvPr>
          <p:cNvSpPr txBox="1"/>
          <p:nvPr/>
        </p:nvSpPr>
        <p:spPr>
          <a:xfrm>
            <a:off x="6989013" y="1916832"/>
            <a:ext cx="4553109" cy="1200329"/>
          </a:xfrm>
          <a:prstGeom prst="rect">
            <a:avLst/>
          </a:prstGeom>
          <a:noFill/>
        </p:spPr>
        <p:txBody>
          <a:bodyPr wrap="square" rtlCol="0">
            <a:spAutoFit/>
          </a:bodyPr>
          <a:lstStyle/>
          <a:p>
            <a:pPr marL="285750" indent="-285750">
              <a:buFont typeface="Wingdings" pitchFamily="2" charset="2"/>
              <a:buChar char="l"/>
            </a:pPr>
            <a:r>
              <a:rPr kumimoji="1" lang="en-US" altLang="zh-CN" dirty="0"/>
              <a:t>20%</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members</a:t>
            </a:r>
            <a:r>
              <a:rPr kumimoji="1" lang="zh-CN" altLang="en-US" dirty="0"/>
              <a:t> </a:t>
            </a:r>
            <a:r>
              <a:rPr kumimoji="1" lang="en-US" altLang="zh-CN" dirty="0"/>
              <a:t>are</a:t>
            </a:r>
            <a:r>
              <a:rPr kumimoji="1" lang="zh-CN" altLang="en-US" dirty="0"/>
              <a:t> </a:t>
            </a:r>
            <a:r>
              <a:rPr kumimoji="1" lang="en-US" altLang="zh-CN" dirty="0"/>
              <a:t>people</a:t>
            </a:r>
            <a:r>
              <a:rPr kumimoji="1" lang="zh-CN" altLang="en-US" dirty="0"/>
              <a:t> </a:t>
            </a:r>
            <a:r>
              <a:rPr kumimoji="1" lang="en-US" altLang="zh-CN" dirty="0"/>
              <a:t>of</a:t>
            </a:r>
            <a:r>
              <a:rPr kumimoji="1" lang="zh-CN" altLang="en-US" dirty="0"/>
              <a:t> </a:t>
            </a:r>
            <a:r>
              <a:rPr kumimoji="1" lang="en-US" altLang="zh-CN" dirty="0"/>
              <a:t>color</a:t>
            </a:r>
          </a:p>
          <a:p>
            <a:pPr marL="285750" indent="-285750">
              <a:buFont typeface="Wingdings" pitchFamily="2" charset="2"/>
              <a:buChar char="l"/>
            </a:pPr>
            <a:r>
              <a:rPr kumimoji="1" lang="en-US" altLang="zh-CN" dirty="0"/>
              <a:t>39%</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matched</a:t>
            </a:r>
            <a:r>
              <a:rPr kumimoji="1" lang="zh-CN" altLang="en-US" dirty="0"/>
              <a:t> </a:t>
            </a:r>
            <a:r>
              <a:rPr kumimoji="1" lang="en-US" altLang="zh-CN" dirty="0"/>
              <a:t>criminals</a:t>
            </a:r>
            <a:r>
              <a:rPr kumimoji="1" lang="zh-CN" altLang="en-US" dirty="0"/>
              <a:t> </a:t>
            </a:r>
            <a:r>
              <a:rPr kumimoji="1" lang="en-US" altLang="zh-CN" dirty="0"/>
              <a:t>are</a:t>
            </a:r>
            <a:r>
              <a:rPr kumimoji="1" lang="zh-CN" altLang="en-US" dirty="0"/>
              <a:t> </a:t>
            </a:r>
            <a:r>
              <a:rPr kumimoji="1" lang="en-US" altLang="zh-CN" dirty="0"/>
              <a:t>people</a:t>
            </a:r>
            <a:r>
              <a:rPr kumimoji="1" lang="zh-CN" altLang="en-US" dirty="0"/>
              <a:t> </a:t>
            </a:r>
            <a:r>
              <a:rPr kumimoji="1" lang="en-US" altLang="zh-CN" dirty="0"/>
              <a:t>of</a:t>
            </a:r>
            <a:r>
              <a:rPr kumimoji="1" lang="zh-CN" altLang="en-US" dirty="0"/>
              <a:t> </a:t>
            </a:r>
            <a:r>
              <a:rPr kumimoji="1" lang="en-US" altLang="zh-CN" dirty="0"/>
              <a:t>color</a:t>
            </a:r>
            <a:endParaRPr kumimoji="1" lang="zh-CN" altLang="en-US" dirty="0"/>
          </a:p>
        </p:txBody>
      </p:sp>
      <p:pic>
        <p:nvPicPr>
          <p:cNvPr id="4098" name="Picture 2" descr="Racial Bias in Amazon Face Recognition ">
            <a:extLst>
              <a:ext uri="{FF2B5EF4-FFF2-40B4-BE49-F238E27FC236}">
                <a16:creationId xmlns:a16="http://schemas.microsoft.com/office/drawing/2014/main" id="{D6F0DA79-160B-52A0-3912-75557B72E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1639069"/>
            <a:ext cx="5126716" cy="357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236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38E7E2-AA19-FD4B-8766-3EB1AB1949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96346" y="1124744"/>
            <a:ext cx="9085619" cy="5112568"/>
          </a:xfrm>
          <a:prstGeom prst="rect">
            <a:avLst/>
          </a:prstGeom>
        </p:spPr>
      </p:pic>
      <p:sp>
        <p:nvSpPr>
          <p:cNvPr id="3" name="标题 1">
            <a:extLst>
              <a:ext uri="{FF2B5EF4-FFF2-40B4-BE49-F238E27FC236}">
                <a16:creationId xmlns:a16="http://schemas.microsoft.com/office/drawing/2014/main" id="{FF848B61-7A07-9579-3FA5-FC6D99026BBB}"/>
              </a:ext>
            </a:extLst>
          </p:cNvPr>
          <p:cNvSpPr>
            <a:spLocks noGrp="1"/>
          </p:cNvSpPr>
          <p:nvPr>
            <p:ph type="title"/>
          </p:nvPr>
        </p:nvSpPr>
        <p:spPr>
          <a:xfrm>
            <a:off x="479376" y="133414"/>
            <a:ext cx="10515600" cy="572971"/>
          </a:xfrm>
        </p:spPr>
        <p:txBody>
          <a:bodyPr/>
          <a:lstStyle/>
          <a:p>
            <a:r>
              <a:rPr kumimoji="1" lang="en-US" altLang="zh-CN" sz="3200" dirty="0"/>
              <a:t>Privacy</a:t>
            </a:r>
            <a:r>
              <a:rPr kumimoji="1" lang="zh-CN" altLang="en-US" sz="3200" dirty="0"/>
              <a:t> </a:t>
            </a:r>
            <a:r>
              <a:rPr kumimoji="1" lang="en-US" altLang="zh-CN" sz="3200" dirty="0"/>
              <a:t>or</a:t>
            </a:r>
            <a:r>
              <a:rPr kumimoji="1" lang="zh-CN" altLang="en-US" sz="3200" dirty="0"/>
              <a:t> </a:t>
            </a:r>
            <a:r>
              <a:rPr kumimoji="1" lang="en-US" altLang="zh-CN" sz="3200" dirty="0"/>
              <a:t>Security?</a:t>
            </a:r>
            <a:endParaRPr kumimoji="1" lang="zh-CN" altLang="en-US" sz="3200" dirty="0"/>
          </a:p>
        </p:txBody>
      </p:sp>
    </p:spTree>
    <p:extLst>
      <p:ext uri="{BB962C8B-B14F-4D97-AF65-F5344CB8AC3E}">
        <p14:creationId xmlns:p14="http://schemas.microsoft.com/office/powerpoint/2010/main" val="1103258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192A42-BB94-524F-9586-2D791334738F}"/>
              </a:ext>
            </a:extLst>
          </p:cNvPr>
          <p:cNvSpPr/>
          <p:nvPr/>
        </p:nvSpPr>
        <p:spPr>
          <a:xfrm>
            <a:off x="5503874" y="5172064"/>
            <a:ext cx="4304383" cy="369332"/>
          </a:xfrm>
          <a:prstGeom prst="rect">
            <a:avLst/>
          </a:prstGeom>
        </p:spPr>
        <p:txBody>
          <a:bodyPr wrap="none">
            <a:spAutoFit/>
          </a:bodyPr>
          <a:lstStyle/>
          <a:p>
            <a:r>
              <a:rPr lang="en-AU" dirty="0">
                <a:solidFill>
                  <a:srgbClr val="4D5156"/>
                </a:solidFill>
                <a:latin typeface="arial" panose="020B0604020202020204" pitchFamily="34" charset="0"/>
              </a:rPr>
              <a:t>CSAM</a:t>
            </a:r>
            <a:r>
              <a:rPr lang="zh-CN" altLang="en-US" dirty="0">
                <a:solidFill>
                  <a:srgbClr val="4D5156"/>
                </a:solidFill>
                <a:latin typeface="arial" panose="020B0604020202020204" pitchFamily="34" charset="0"/>
              </a:rPr>
              <a:t> </a:t>
            </a:r>
            <a:r>
              <a:rPr lang="en-US" altLang="zh-CN" dirty="0">
                <a:solidFill>
                  <a:srgbClr val="4D5156"/>
                </a:solidFill>
                <a:latin typeface="arial" panose="020B0604020202020204" pitchFamily="34" charset="0"/>
              </a:rPr>
              <a:t>(</a:t>
            </a:r>
            <a:r>
              <a:rPr lang="en-AU" dirty="0"/>
              <a:t>Child </a:t>
            </a:r>
            <a:r>
              <a:rPr lang="en-US" altLang="zh-CN" dirty="0"/>
              <a:t>S</a:t>
            </a:r>
            <a:r>
              <a:rPr lang="en-AU" dirty="0" err="1"/>
              <a:t>exual</a:t>
            </a:r>
            <a:r>
              <a:rPr lang="en-AU" dirty="0"/>
              <a:t> </a:t>
            </a:r>
            <a:r>
              <a:rPr lang="en-US" altLang="zh-CN" dirty="0"/>
              <a:t>A</a:t>
            </a:r>
            <a:r>
              <a:rPr lang="en-AU" dirty="0" err="1"/>
              <a:t>buse</a:t>
            </a:r>
            <a:r>
              <a:rPr lang="en-AU" dirty="0"/>
              <a:t> </a:t>
            </a:r>
            <a:r>
              <a:rPr lang="en-US" altLang="zh-CN" dirty="0"/>
              <a:t>M</a:t>
            </a:r>
            <a:r>
              <a:rPr lang="en-AU" dirty="0" err="1"/>
              <a:t>aterial</a:t>
            </a:r>
            <a:r>
              <a:rPr lang="en-US" altLang="zh-CN" dirty="0">
                <a:solidFill>
                  <a:srgbClr val="4D5156"/>
                </a:solidFill>
                <a:latin typeface="arial" panose="020B0604020202020204" pitchFamily="34" charset="0"/>
              </a:rPr>
              <a:t>)</a:t>
            </a:r>
            <a:endParaRPr lang="en-US" dirty="0"/>
          </a:p>
        </p:txBody>
      </p:sp>
      <p:pic>
        <p:nvPicPr>
          <p:cNvPr id="1026" name="Picture 2" descr="Policy Groups Ask Apple to Drop Plans to Scan iMessage, Images for Abuse  Images">
            <a:extLst>
              <a:ext uri="{FF2B5EF4-FFF2-40B4-BE49-F238E27FC236}">
                <a16:creationId xmlns:a16="http://schemas.microsoft.com/office/drawing/2014/main" id="{2756A63C-D4E6-6F4E-95C5-1D8ABBABC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2156859"/>
            <a:ext cx="3816424" cy="25442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4BEDB3-B5AE-9746-8295-6EF4652A4CCA}"/>
              </a:ext>
            </a:extLst>
          </p:cNvPr>
          <p:cNvSpPr txBox="1"/>
          <p:nvPr/>
        </p:nvSpPr>
        <p:spPr>
          <a:xfrm>
            <a:off x="2271972" y="5805264"/>
            <a:ext cx="7648056" cy="338554"/>
          </a:xfrm>
          <a:prstGeom prst="rect">
            <a:avLst/>
          </a:prstGeom>
          <a:noFill/>
        </p:spPr>
        <p:txBody>
          <a:bodyPr wrap="none" rtlCol="0">
            <a:spAutoFit/>
          </a:bodyPr>
          <a:lstStyle/>
          <a:p>
            <a:r>
              <a:rPr lang="en-US" sz="1600" u="sng" dirty="0">
                <a:solidFill>
                  <a:srgbClr val="0070C0"/>
                </a:solidFill>
              </a:rPr>
              <a:t>https://</a:t>
            </a:r>
            <a:r>
              <a:rPr lang="en-US" sz="1600" u="sng" dirty="0" err="1">
                <a:solidFill>
                  <a:srgbClr val="0070C0"/>
                </a:solidFill>
              </a:rPr>
              <a:t>www.nytimes.com</a:t>
            </a:r>
            <a:r>
              <a:rPr lang="en-US" sz="1600" u="sng" dirty="0">
                <a:solidFill>
                  <a:srgbClr val="0070C0"/>
                </a:solidFill>
              </a:rPr>
              <a:t>/2021/09/03/business/apple-child-</a:t>
            </a:r>
            <a:r>
              <a:rPr lang="en-US" sz="1600" u="sng" dirty="0" err="1">
                <a:solidFill>
                  <a:srgbClr val="0070C0"/>
                </a:solidFill>
              </a:rPr>
              <a:t>safety.html</a:t>
            </a:r>
            <a:endParaRPr lang="en-US" sz="1600" u="sng" dirty="0">
              <a:solidFill>
                <a:srgbClr val="0070C0"/>
              </a:solidFill>
            </a:endParaRPr>
          </a:p>
        </p:txBody>
      </p:sp>
      <p:pic>
        <p:nvPicPr>
          <p:cNvPr id="5" name="Picture 4">
            <a:extLst>
              <a:ext uri="{FF2B5EF4-FFF2-40B4-BE49-F238E27FC236}">
                <a16:creationId xmlns:a16="http://schemas.microsoft.com/office/drawing/2014/main" id="{107FE848-58BA-724D-BD01-55504E114319}"/>
              </a:ext>
            </a:extLst>
          </p:cNvPr>
          <p:cNvPicPr>
            <a:picLocks noChangeAspect="1"/>
          </p:cNvPicPr>
          <p:nvPr/>
        </p:nvPicPr>
        <p:blipFill>
          <a:blip r:embed="rId4"/>
          <a:stretch>
            <a:fillRect/>
          </a:stretch>
        </p:blipFill>
        <p:spPr>
          <a:xfrm>
            <a:off x="5570770" y="1124744"/>
            <a:ext cx="4304383" cy="3787857"/>
          </a:xfrm>
          <a:prstGeom prst="rect">
            <a:avLst/>
          </a:prstGeom>
        </p:spPr>
      </p:pic>
    </p:spTree>
    <p:extLst>
      <p:ext uri="{BB962C8B-B14F-4D97-AF65-F5344CB8AC3E}">
        <p14:creationId xmlns:p14="http://schemas.microsoft.com/office/powerpoint/2010/main" val="1984468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744DA-D33E-ED41-B9BF-C4A8666C0D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6748"/>
          <a:stretch/>
        </p:blipFill>
        <p:spPr>
          <a:xfrm>
            <a:off x="1991544" y="1438953"/>
            <a:ext cx="7740352" cy="3980094"/>
          </a:xfrm>
          <a:prstGeom prst="rect">
            <a:avLst/>
          </a:prstGeom>
        </p:spPr>
      </p:pic>
      <p:sp>
        <p:nvSpPr>
          <p:cNvPr id="2" name="文本框 1">
            <a:extLst>
              <a:ext uri="{FF2B5EF4-FFF2-40B4-BE49-F238E27FC236}">
                <a16:creationId xmlns:a16="http://schemas.microsoft.com/office/drawing/2014/main" id="{F3F7E361-7B7C-A048-5A2A-73EDF61E4449}"/>
              </a:ext>
            </a:extLst>
          </p:cNvPr>
          <p:cNvSpPr txBox="1"/>
          <p:nvPr/>
        </p:nvSpPr>
        <p:spPr>
          <a:xfrm>
            <a:off x="1142240" y="5877272"/>
            <a:ext cx="9907520" cy="400110"/>
          </a:xfrm>
          <a:prstGeom prst="rect">
            <a:avLst/>
          </a:prstGeom>
          <a:noFill/>
        </p:spPr>
        <p:txBody>
          <a:bodyPr wrap="none" rtlCol="0">
            <a:spAutoFit/>
          </a:bodyPr>
          <a:lstStyle/>
          <a:p>
            <a:pPr algn="ctr"/>
            <a:r>
              <a:rPr lang="en" altLang="zh-CN" sz="2000" dirty="0"/>
              <a:t>Technology is progressing at </a:t>
            </a:r>
            <a:r>
              <a:rPr lang="en-US" altLang="zh-CN" sz="2000" dirty="0"/>
              <a:t>“warp</a:t>
            </a:r>
            <a:r>
              <a:rPr lang="zh-CN" altLang="en-US" sz="2000" dirty="0"/>
              <a:t> </a:t>
            </a:r>
            <a:r>
              <a:rPr lang="en-US" altLang="zh-CN" sz="2000" dirty="0"/>
              <a:t>speed”</a:t>
            </a:r>
            <a:r>
              <a:rPr lang="en" altLang="zh-CN" sz="2000" dirty="0"/>
              <a:t> while our ethics, social acts and laws remain linear</a:t>
            </a:r>
            <a:endParaRPr kumimoji="1" lang="zh-CN" altLang="en-US" sz="2000" dirty="0"/>
          </a:p>
        </p:txBody>
      </p:sp>
    </p:spTree>
    <p:extLst>
      <p:ext uri="{BB962C8B-B14F-4D97-AF65-F5344CB8AC3E}">
        <p14:creationId xmlns:p14="http://schemas.microsoft.com/office/powerpoint/2010/main" val="2146228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64AD98-F569-6946-A9AB-745D8274634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5287"/>
          <a:stretch/>
        </p:blipFill>
        <p:spPr>
          <a:xfrm>
            <a:off x="1489114" y="2780928"/>
            <a:ext cx="9144000" cy="3483217"/>
          </a:xfrm>
          <a:prstGeom prst="rect">
            <a:avLst/>
          </a:prstGeom>
        </p:spPr>
      </p:pic>
      <p:sp>
        <p:nvSpPr>
          <p:cNvPr id="2" name="文本框 1">
            <a:extLst>
              <a:ext uri="{FF2B5EF4-FFF2-40B4-BE49-F238E27FC236}">
                <a16:creationId xmlns:a16="http://schemas.microsoft.com/office/drawing/2014/main" id="{5A328E55-9712-2FB2-4834-D5992179F41A}"/>
              </a:ext>
            </a:extLst>
          </p:cNvPr>
          <p:cNvSpPr txBox="1"/>
          <p:nvPr/>
        </p:nvSpPr>
        <p:spPr>
          <a:xfrm>
            <a:off x="1811524" y="1484784"/>
            <a:ext cx="8568952" cy="707886"/>
          </a:xfrm>
          <a:prstGeom prst="rect">
            <a:avLst/>
          </a:prstGeom>
          <a:noFill/>
        </p:spPr>
        <p:txBody>
          <a:bodyPr wrap="square" rtlCol="0">
            <a:spAutoFit/>
          </a:bodyPr>
          <a:lstStyle/>
          <a:p>
            <a:pPr algn="ctr"/>
            <a:r>
              <a:rPr lang="en" altLang="zh-CN" sz="2000" dirty="0">
                <a:latin typeface="Arial" panose="020B0604020202020204" pitchFamily="34" charset="0"/>
                <a:cs typeface="Arial" panose="020B0604020202020204" pitchFamily="34" charset="0"/>
              </a:rPr>
              <a:t>Technology has seemingly limitless potential to improve our lives - but should humans themselves become technology?</a:t>
            </a:r>
            <a:endParaRPr kumimoji="1"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5465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72937-0DA2-4840-AE72-9B938923F13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902" b="3334"/>
          <a:stretch/>
        </p:blipFill>
        <p:spPr>
          <a:xfrm>
            <a:off x="1524000" y="2852936"/>
            <a:ext cx="9144000" cy="3528392"/>
          </a:xfrm>
          <a:prstGeom prst="rect">
            <a:avLst/>
          </a:prstGeom>
        </p:spPr>
      </p:pic>
      <p:sp>
        <p:nvSpPr>
          <p:cNvPr id="2" name="文本框 1">
            <a:extLst>
              <a:ext uri="{FF2B5EF4-FFF2-40B4-BE49-F238E27FC236}">
                <a16:creationId xmlns:a16="http://schemas.microsoft.com/office/drawing/2014/main" id="{3EA70608-5DE2-1307-1110-3DB5B6EFED89}"/>
              </a:ext>
            </a:extLst>
          </p:cNvPr>
          <p:cNvSpPr txBox="1"/>
          <p:nvPr/>
        </p:nvSpPr>
        <p:spPr>
          <a:xfrm>
            <a:off x="1811524" y="1484784"/>
            <a:ext cx="8568952" cy="707886"/>
          </a:xfrm>
          <a:prstGeom prst="rect">
            <a:avLst/>
          </a:prstGeom>
          <a:noFill/>
        </p:spPr>
        <p:txBody>
          <a:bodyPr wrap="square" rtlCol="0">
            <a:spAutoFit/>
          </a:bodyPr>
          <a:lstStyle/>
          <a:p>
            <a:pPr algn="ctr"/>
            <a:r>
              <a:rPr lang="en" altLang="zh-CN" sz="2000" dirty="0">
                <a:latin typeface="Arial" panose="020B0604020202020204" pitchFamily="34" charset="0"/>
                <a:cs typeface="Arial" panose="020B0604020202020204" pitchFamily="34" charset="0"/>
              </a:rPr>
              <a:t>Technology has seemingly limitless potential to improve our lives - but should humans themselves become technology?</a:t>
            </a:r>
            <a:endParaRPr kumimoji="1"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4057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B8577F-DAA4-F141-BEE3-1F1A66F8BA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027949"/>
            <a:ext cx="4572000" cy="2401051"/>
          </a:xfrm>
          <a:prstGeom prst="rect">
            <a:avLst/>
          </a:prstGeom>
        </p:spPr>
      </p:pic>
      <p:pic>
        <p:nvPicPr>
          <p:cNvPr id="4098" name="Picture 2" descr="Medical Technology News - Neuralink “Brain Interface” Device">
            <a:extLst>
              <a:ext uri="{FF2B5EF4-FFF2-40B4-BE49-F238E27FC236}">
                <a16:creationId xmlns:a16="http://schemas.microsoft.com/office/drawing/2014/main" id="{3F3FFAC0-37A0-8943-9C80-CFDA5CB10D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02181" y="1027948"/>
            <a:ext cx="4287591" cy="2401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4E1608-4927-9947-ABE7-CB0BD6CA6FF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46463" y="3636257"/>
            <a:ext cx="5099074" cy="2529047"/>
          </a:xfrm>
          <a:prstGeom prst="rect">
            <a:avLst/>
          </a:prstGeom>
        </p:spPr>
      </p:pic>
      <p:sp>
        <p:nvSpPr>
          <p:cNvPr id="2" name="标题 1">
            <a:extLst>
              <a:ext uri="{FF2B5EF4-FFF2-40B4-BE49-F238E27FC236}">
                <a16:creationId xmlns:a16="http://schemas.microsoft.com/office/drawing/2014/main" id="{55ECED74-A4B2-25F2-23F0-16241F681A45}"/>
              </a:ext>
            </a:extLst>
          </p:cNvPr>
          <p:cNvSpPr>
            <a:spLocks noGrp="1"/>
          </p:cNvSpPr>
          <p:nvPr>
            <p:ph type="title"/>
          </p:nvPr>
        </p:nvSpPr>
        <p:spPr>
          <a:xfrm>
            <a:off x="479376" y="133414"/>
            <a:ext cx="10515600" cy="572971"/>
          </a:xfrm>
        </p:spPr>
        <p:txBody>
          <a:bodyPr/>
          <a:lstStyle/>
          <a:p>
            <a:r>
              <a:rPr kumimoji="1" lang="en-US" altLang="zh-CN" sz="3200" dirty="0"/>
              <a:t>Robots</a:t>
            </a:r>
            <a:r>
              <a:rPr kumimoji="1" lang="zh-CN" altLang="en-US" sz="3200" dirty="0"/>
              <a:t> </a:t>
            </a:r>
            <a:r>
              <a:rPr kumimoji="1" lang="en-US" altLang="zh-CN" sz="3200" dirty="0"/>
              <a:t>Will</a:t>
            </a:r>
            <a:r>
              <a:rPr kumimoji="1" lang="zh-CN" altLang="en-US" sz="3200" dirty="0"/>
              <a:t> </a:t>
            </a:r>
            <a:r>
              <a:rPr kumimoji="1" lang="en-US" altLang="zh-CN" sz="3200" dirty="0"/>
              <a:t>Walk</a:t>
            </a:r>
            <a:r>
              <a:rPr kumimoji="1" lang="zh-CN" altLang="en-US" sz="3200" dirty="0"/>
              <a:t> </a:t>
            </a:r>
            <a:r>
              <a:rPr kumimoji="1" lang="en-US" altLang="zh-CN" sz="3200" dirty="0"/>
              <a:t>Among</a:t>
            </a:r>
            <a:r>
              <a:rPr kumimoji="1" lang="zh-CN" altLang="en-US" sz="3200" dirty="0"/>
              <a:t> </a:t>
            </a:r>
            <a:r>
              <a:rPr kumimoji="1" lang="en-US" altLang="zh-CN" sz="3200" dirty="0"/>
              <a:t>Us</a:t>
            </a:r>
            <a:endParaRPr kumimoji="1" lang="zh-CN" altLang="en-US" sz="3200" dirty="0"/>
          </a:p>
        </p:txBody>
      </p:sp>
    </p:spTree>
    <p:extLst>
      <p:ext uri="{BB962C8B-B14F-4D97-AF65-F5344CB8AC3E}">
        <p14:creationId xmlns:p14="http://schemas.microsoft.com/office/powerpoint/2010/main" val="2026811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5766A7-9E4A-004E-993E-DB5DA21FF7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7841"/>
          <a:stretch/>
        </p:blipFill>
        <p:spPr>
          <a:xfrm>
            <a:off x="1649760" y="1268760"/>
            <a:ext cx="8892480" cy="3545982"/>
          </a:xfrm>
          <a:prstGeom prst="rect">
            <a:avLst/>
          </a:prstGeom>
        </p:spPr>
      </p:pic>
      <p:sp>
        <p:nvSpPr>
          <p:cNvPr id="3" name="文本框 2">
            <a:extLst>
              <a:ext uri="{FF2B5EF4-FFF2-40B4-BE49-F238E27FC236}">
                <a16:creationId xmlns:a16="http://schemas.microsoft.com/office/drawing/2014/main" id="{898B4DC3-3988-F60E-68ED-94E6680D1F97}"/>
              </a:ext>
            </a:extLst>
          </p:cNvPr>
          <p:cNvSpPr txBox="1"/>
          <p:nvPr/>
        </p:nvSpPr>
        <p:spPr>
          <a:xfrm>
            <a:off x="1343472" y="5157192"/>
            <a:ext cx="9758249" cy="1231106"/>
          </a:xfrm>
          <a:prstGeom prst="rect">
            <a:avLst/>
          </a:prstGeom>
          <a:noFill/>
        </p:spPr>
        <p:txBody>
          <a:bodyPr wrap="none" rtlCol="0">
            <a:spAutoFit/>
          </a:bodyPr>
          <a:lstStyle/>
          <a:p>
            <a:r>
              <a:rPr kumimoji="1" lang="en-US" altLang="zh-CN" sz="2000" dirty="0"/>
              <a:t>World</a:t>
            </a:r>
            <a:r>
              <a:rPr kumimoji="1" lang="zh-CN" altLang="en-US" sz="2000" dirty="0"/>
              <a:t> </a:t>
            </a:r>
            <a:r>
              <a:rPr kumimoji="1" lang="en-US" altLang="zh-CN" sz="2000" dirty="0"/>
              <a:t>Future</a:t>
            </a:r>
            <a:r>
              <a:rPr kumimoji="1" lang="zh-CN" altLang="en-US" sz="2000" dirty="0"/>
              <a:t> </a:t>
            </a:r>
            <a:r>
              <a:rPr kumimoji="1" lang="en-US" altLang="zh-CN" sz="2000" dirty="0"/>
              <a:t>Society</a:t>
            </a:r>
            <a:r>
              <a:rPr kumimoji="1" lang="zh-CN" altLang="en-US" sz="2000" dirty="0"/>
              <a:t> 三原则</a:t>
            </a:r>
            <a:r>
              <a:rPr kumimoji="1" lang="en-US" altLang="zh-CN" sz="2000" dirty="0"/>
              <a:t>:</a:t>
            </a:r>
            <a:r>
              <a:rPr kumimoji="1" lang="zh-CN" altLang="en-US" sz="2000" dirty="0"/>
              <a:t> </a:t>
            </a:r>
            <a:endParaRPr kumimoji="1" lang="en-US" altLang="zh-CN" sz="2000" dirty="0"/>
          </a:p>
          <a:p>
            <a:pPr marL="285750" indent="-285750">
              <a:buFont typeface="Arial" panose="020B0604020202020204" pitchFamily="34" charset="0"/>
              <a:buChar char="•"/>
            </a:pPr>
            <a:r>
              <a:rPr lang="en" altLang="zh-CN" dirty="0"/>
              <a:t>Humans should not become technology.</a:t>
            </a:r>
            <a:r>
              <a:rPr lang="zh-CN" altLang="en-US" dirty="0"/>
              <a:t>（</a:t>
            </a:r>
            <a:r>
              <a:rPr lang="zh-CN" altLang="en-US" b="1" dirty="0"/>
              <a:t>人不要成为技术本身</a:t>
            </a:r>
            <a:r>
              <a:rPr lang="zh-CN" altLang="en-US" dirty="0"/>
              <a:t>）</a:t>
            </a:r>
            <a:endParaRPr lang="en" altLang="zh-CN" dirty="0"/>
          </a:p>
          <a:p>
            <a:pPr marL="285750" indent="-285750">
              <a:buFont typeface="Arial" panose="020B0604020202020204" pitchFamily="34" charset="0"/>
              <a:buChar char="•"/>
            </a:pPr>
            <a:r>
              <a:rPr lang="en" altLang="zh-CN" dirty="0"/>
              <a:t>Humans should not be subject to dominant control by AI / AGI entities.</a:t>
            </a:r>
            <a:r>
              <a:rPr lang="zh-CN" altLang="en-US" dirty="0"/>
              <a:t> （</a:t>
            </a:r>
            <a:r>
              <a:rPr lang="zh-CN" altLang="en-US" b="1" dirty="0"/>
              <a:t>人不应被任何</a:t>
            </a:r>
            <a:r>
              <a:rPr lang="en-US" altLang="zh-CN" b="1" dirty="0"/>
              <a:t>AI</a:t>
            </a:r>
            <a:r>
              <a:rPr lang="zh-CN" altLang="en-US" b="1" dirty="0"/>
              <a:t>控制</a:t>
            </a:r>
            <a:r>
              <a:rPr lang="zh-CN" altLang="en-US" dirty="0"/>
              <a:t>）</a:t>
            </a:r>
            <a:endParaRPr lang="en" altLang="zh-CN" dirty="0"/>
          </a:p>
          <a:p>
            <a:pPr marL="285750" indent="-285750">
              <a:buFont typeface="Arial" panose="020B0604020202020204" pitchFamily="34" charset="0"/>
              <a:buChar char="•"/>
            </a:pPr>
            <a:r>
              <a:rPr lang="en" altLang="zh-CN" dirty="0"/>
              <a:t>Humans should not fabricate new creatures by augmenting humans or animals.</a:t>
            </a:r>
            <a:r>
              <a:rPr lang="zh-CN" altLang="en-US" dirty="0"/>
              <a:t>（</a:t>
            </a:r>
            <a:r>
              <a:rPr lang="zh-CN" altLang="en-US" b="1" dirty="0"/>
              <a:t>人不造“人”</a:t>
            </a:r>
            <a:r>
              <a:rPr lang="zh-CN" altLang="en-US" dirty="0"/>
              <a:t>）</a:t>
            </a:r>
            <a:endParaRPr kumimoji="1" lang="zh-CN" altLang="en-US" dirty="0"/>
          </a:p>
        </p:txBody>
      </p:sp>
    </p:spTree>
    <p:extLst>
      <p:ext uri="{BB962C8B-B14F-4D97-AF65-F5344CB8AC3E}">
        <p14:creationId xmlns:p14="http://schemas.microsoft.com/office/powerpoint/2010/main" val="3505065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1F2747-7590-A841-9ED5-1170DCEBB137}"/>
              </a:ext>
            </a:extLst>
          </p:cNvPr>
          <p:cNvSpPr txBox="1"/>
          <p:nvPr/>
        </p:nvSpPr>
        <p:spPr>
          <a:xfrm>
            <a:off x="4167330" y="2832005"/>
            <a:ext cx="3857338" cy="584775"/>
          </a:xfrm>
          <a:prstGeom prst="rect">
            <a:avLst/>
          </a:prstGeom>
          <a:noFill/>
        </p:spPr>
        <p:txBody>
          <a:bodyPr wrap="none" rtlCol="0">
            <a:spAutoFit/>
          </a:bodyPr>
          <a:lstStyle/>
          <a:p>
            <a:pPr algn="ctr"/>
            <a:r>
              <a:rPr lang="en-US" altLang="zh-CN" sz="3200" b="1" dirty="0"/>
              <a:t>Ethics</a:t>
            </a:r>
            <a:r>
              <a:rPr lang="zh-CN" altLang="en-US" sz="3200" b="1" dirty="0"/>
              <a:t> </a:t>
            </a:r>
            <a:r>
              <a:rPr lang="en-US" altLang="zh-CN" sz="3200" b="1" dirty="0"/>
              <a:t>in</a:t>
            </a:r>
            <a:r>
              <a:rPr lang="zh-CN" altLang="en-US" sz="3200" b="1" dirty="0"/>
              <a:t> </a:t>
            </a:r>
            <a:r>
              <a:rPr lang="en-US" altLang="zh-CN" sz="3200" b="1" dirty="0"/>
              <a:t>IT</a:t>
            </a:r>
            <a:r>
              <a:rPr lang="zh-CN" altLang="en-US" sz="3200" b="1" dirty="0"/>
              <a:t> </a:t>
            </a:r>
            <a:r>
              <a:rPr lang="en-US" altLang="zh-CN" sz="3200" b="1" dirty="0"/>
              <a:t>workplace</a:t>
            </a:r>
            <a:endParaRPr lang="en-US" sz="3200" b="1" dirty="0"/>
          </a:p>
        </p:txBody>
      </p:sp>
      <p:sp>
        <p:nvSpPr>
          <p:cNvPr id="2" name="文本框 1">
            <a:extLst>
              <a:ext uri="{FF2B5EF4-FFF2-40B4-BE49-F238E27FC236}">
                <a16:creationId xmlns:a16="http://schemas.microsoft.com/office/drawing/2014/main" id="{86B8FA04-6C47-2E82-CC8B-372E92AE156B}"/>
              </a:ext>
            </a:extLst>
          </p:cNvPr>
          <p:cNvSpPr txBox="1"/>
          <p:nvPr/>
        </p:nvSpPr>
        <p:spPr>
          <a:xfrm>
            <a:off x="2192334" y="4037002"/>
            <a:ext cx="7807330" cy="400110"/>
          </a:xfrm>
          <a:prstGeom prst="rect">
            <a:avLst/>
          </a:prstGeom>
          <a:noFill/>
        </p:spPr>
        <p:txBody>
          <a:bodyPr wrap="none" rtlCol="0">
            <a:spAutoFit/>
          </a:bodyPr>
          <a:lstStyle/>
          <a:p>
            <a:pPr algn="ctr"/>
            <a:r>
              <a:rPr kumimoji="1" lang="zh-CN" altLang="en-US" sz="2000" dirty="0">
                <a:latin typeface="Microsoft YaHei" panose="020B0503020204020204" pitchFamily="34" charset="-122"/>
                <a:ea typeface="Microsoft YaHei" panose="020B0503020204020204" pitchFamily="34" charset="-122"/>
              </a:rPr>
              <a:t>在人工智能相关工作中，我们可能会遇到一些难以抉择的伦理问题</a:t>
            </a:r>
          </a:p>
        </p:txBody>
      </p:sp>
      <p:sp>
        <p:nvSpPr>
          <p:cNvPr id="4" name="文本框 3">
            <a:extLst>
              <a:ext uri="{FF2B5EF4-FFF2-40B4-BE49-F238E27FC236}">
                <a16:creationId xmlns:a16="http://schemas.microsoft.com/office/drawing/2014/main" id="{8EA92C3A-976C-F2E8-C698-81D43E8F3452}"/>
              </a:ext>
            </a:extLst>
          </p:cNvPr>
          <p:cNvSpPr txBox="1"/>
          <p:nvPr/>
        </p:nvSpPr>
        <p:spPr>
          <a:xfrm>
            <a:off x="495151" y="1652392"/>
            <a:ext cx="5057796" cy="400110"/>
          </a:xfrm>
          <a:prstGeom prst="rect">
            <a:avLst/>
          </a:prstGeom>
          <a:noFill/>
        </p:spPr>
        <p:txBody>
          <a:bodyPr wrap="none" rtlCol="0">
            <a:spAutoFit/>
          </a:bodyPr>
          <a:lstStyle/>
          <a:p>
            <a:pPr algn="ctr"/>
            <a:r>
              <a:rPr kumimoji="1" lang="zh-CN" altLang="en-US" sz="2000" b="1" u="sng" dirty="0">
                <a:solidFill>
                  <a:srgbClr val="C00000"/>
                </a:solidFill>
                <a:latin typeface="Microsoft YaHei" panose="020B0503020204020204" pitchFamily="34" charset="-122"/>
                <a:ea typeface="Microsoft YaHei" panose="020B0503020204020204" pitchFamily="34" charset="-122"/>
              </a:rPr>
              <a:t>除了技术本身的伦理问题，还有工作伦理：</a:t>
            </a:r>
          </a:p>
        </p:txBody>
      </p:sp>
    </p:spTree>
    <p:extLst>
      <p:ext uri="{BB962C8B-B14F-4D97-AF65-F5344CB8AC3E}">
        <p14:creationId xmlns:p14="http://schemas.microsoft.com/office/powerpoint/2010/main" val="3802119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200" dirty="0"/>
              <a:t>What is an ethical dilemma</a:t>
            </a:r>
            <a:r>
              <a:rPr lang="zh-CN" altLang="en-US" sz="3200" dirty="0"/>
              <a:t>（伦理困境）</a:t>
            </a:r>
            <a:r>
              <a:rPr lang="en-AU" sz="3200" dirty="0"/>
              <a:t>?</a:t>
            </a:r>
          </a:p>
        </p:txBody>
      </p:sp>
      <p:sp>
        <p:nvSpPr>
          <p:cNvPr id="3" name="Content Placeholder 2"/>
          <p:cNvSpPr>
            <a:spLocks noGrp="1"/>
          </p:cNvSpPr>
          <p:nvPr>
            <p:ph idx="1"/>
          </p:nvPr>
        </p:nvSpPr>
        <p:spPr>
          <a:xfrm>
            <a:off x="838200" y="1253331"/>
            <a:ext cx="10515600" cy="3903861"/>
          </a:xfrm>
        </p:spPr>
        <p:txBody>
          <a:bodyPr>
            <a:normAutofit lnSpcReduction="10000"/>
          </a:bodyPr>
          <a:lstStyle/>
          <a:p>
            <a:pPr marL="0" indent="0">
              <a:buNone/>
            </a:pPr>
            <a:r>
              <a:rPr lang="en-AU" dirty="0"/>
              <a:t>Three conditions must be present for a situation to be considered an ethical dilemma: </a:t>
            </a:r>
          </a:p>
          <a:p>
            <a:pPr>
              <a:buFont typeface="+mj-lt"/>
              <a:buAutoNum type="arabicPeriod"/>
            </a:pPr>
            <a:r>
              <a:rPr lang="en-AU" dirty="0"/>
              <a:t> An individual, the “agent”, must make a decision about which course of action is best. Situations that are uncomfortable but don’t require a choice, are not ethical dilemmas; </a:t>
            </a:r>
          </a:p>
          <a:p>
            <a:pPr>
              <a:buFont typeface="+mj-lt"/>
              <a:buAutoNum type="arabicPeriod"/>
            </a:pPr>
            <a:r>
              <a:rPr lang="en-AU" dirty="0"/>
              <a:t> There must be different courses of action to choose from; </a:t>
            </a:r>
          </a:p>
          <a:p>
            <a:pPr>
              <a:buFont typeface="+mj-lt"/>
              <a:buAutoNum type="arabicPeriod"/>
            </a:pPr>
            <a:r>
              <a:rPr lang="en-AU" dirty="0"/>
              <a:t> No matter what course of action is taken, some ethical principle is compromised, i.e. </a:t>
            </a:r>
            <a:r>
              <a:rPr lang="en-AU" b="1" dirty="0"/>
              <a:t>there is no perfect solution.</a:t>
            </a:r>
          </a:p>
          <a:p>
            <a:pPr marL="0" indent="0">
              <a:buNone/>
            </a:pPr>
            <a:endParaRPr lang="en-AU" sz="1400" dirty="0"/>
          </a:p>
          <a:p>
            <a:pPr marL="0" indent="0">
              <a:buNone/>
            </a:pPr>
            <a:endParaRPr lang="en-AU" dirty="0"/>
          </a:p>
        </p:txBody>
      </p:sp>
      <p:sp>
        <p:nvSpPr>
          <p:cNvPr id="5" name="文本框 4">
            <a:extLst>
              <a:ext uri="{FF2B5EF4-FFF2-40B4-BE49-F238E27FC236}">
                <a16:creationId xmlns:a16="http://schemas.microsoft.com/office/drawing/2014/main" id="{92875876-9238-504F-E3EC-51ACA0A7E07F}"/>
              </a:ext>
            </a:extLst>
          </p:cNvPr>
          <p:cNvSpPr txBox="1"/>
          <p:nvPr/>
        </p:nvSpPr>
        <p:spPr>
          <a:xfrm>
            <a:off x="774170" y="5156021"/>
            <a:ext cx="11233248" cy="1200329"/>
          </a:xfrm>
          <a:prstGeom prst="rect">
            <a:avLst/>
          </a:prstGeom>
          <a:noFill/>
        </p:spPr>
        <p:txBody>
          <a:bodyPr wrap="square" rtlCol="0">
            <a:spAutoFit/>
          </a:bodyPr>
          <a:lstStyle/>
          <a:p>
            <a:r>
              <a:rPr lang="en-AU" altLang="zh-CN" sz="1800" u="sng" dirty="0">
                <a:solidFill>
                  <a:srgbClr val="0070C0"/>
                </a:solidFill>
              </a:rPr>
              <a:t>Allen, K. (2012). What is an </a:t>
            </a:r>
            <a:r>
              <a:rPr lang="en-AU" altLang="zh-CN" sz="1800" u="sng" dirty="0" err="1">
                <a:solidFill>
                  <a:srgbClr val="0070C0"/>
                </a:solidFill>
              </a:rPr>
              <a:t>thical</a:t>
            </a:r>
            <a:r>
              <a:rPr lang="en-AU" altLang="zh-CN" sz="1800" u="sng" dirty="0">
                <a:solidFill>
                  <a:srgbClr val="0070C0"/>
                </a:solidFill>
              </a:rPr>
              <a:t> dilemma? </a:t>
            </a:r>
            <a:r>
              <a:rPr lang="en-AU" altLang="zh-CN" sz="1800" i="1" u="sng" dirty="0">
                <a:solidFill>
                  <a:srgbClr val="0070C0"/>
                </a:solidFill>
              </a:rPr>
              <a:t>The New Social Worker.</a:t>
            </a:r>
            <a:r>
              <a:rPr lang="en-AU" altLang="zh-CN" sz="1800" u="sng" dirty="0">
                <a:solidFill>
                  <a:srgbClr val="0070C0"/>
                </a:solidFill>
              </a:rPr>
              <a:t> available at http://</a:t>
            </a:r>
            <a:r>
              <a:rPr lang="en-AU" altLang="zh-CN" sz="1800" u="sng" dirty="0" err="1">
                <a:solidFill>
                  <a:srgbClr val="0070C0"/>
                </a:solidFill>
              </a:rPr>
              <a:t>www.socialworker.com</a:t>
            </a:r>
            <a:r>
              <a:rPr lang="en-AU" altLang="zh-CN" sz="1800" u="sng" dirty="0">
                <a:solidFill>
                  <a:srgbClr val="0070C0"/>
                </a:solidFill>
              </a:rPr>
              <a:t>/feature-articles/ethics-articles/What_Is_an_Ethical_Dilemma%3F/</a:t>
            </a:r>
          </a:p>
          <a:p>
            <a:endParaRPr kumimoji="1" lang="zh-CN" altLang="en-US" dirty="0"/>
          </a:p>
        </p:txBody>
      </p:sp>
    </p:spTree>
    <p:extLst>
      <p:ext uri="{BB962C8B-B14F-4D97-AF65-F5344CB8AC3E}">
        <p14:creationId xmlns:p14="http://schemas.microsoft.com/office/powerpoint/2010/main" val="2505727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200" dirty="0"/>
              <a:t>What is an ethical dilemma?</a:t>
            </a:r>
          </a:p>
        </p:txBody>
      </p:sp>
      <p:pic>
        <p:nvPicPr>
          <p:cNvPr id="2050" name="Picture 2" descr="Image result for ethical dilemma mem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38500" y="2586181"/>
            <a:ext cx="5715000" cy="30194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63552" y="5811701"/>
            <a:ext cx="8064896" cy="338554"/>
          </a:xfrm>
          <a:prstGeom prst="rect">
            <a:avLst/>
          </a:prstGeom>
        </p:spPr>
        <p:txBody>
          <a:bodyPr wrap="square">
            <a:spAutoFit/>
          </a:bodyPr>
          <a:lstStyle/>
          <a:p>
            <a:r>
              <a:rPr lang="en-AU" sz="1600" dirty="0"/>
              <a:t>Image from: </a:t>
            </a:r>
            <a:r>
              <a:rPr lang="en-AU" sz="1600" dirty="0">
                <a:hlinkClick r:id="rId4"/>
              </a:rPr>
              <a:t>http://knowyourmeme.com/memes/the-trolley-problem</a:t>
            </a:r>
            <a:r>
              <a:rPr lang="zh-CN" altLang="en-US" sz="1600" dirty="0"/>
              <a:t> </a:t>
            </a:r>
            <a:endParaRPr lang="en-AU" sz="1600" dirty="0"/>
          </a:p>
        </p:txBody>
      </p:sp>
      <p:sp>
        <p:nvSpPr>
          <p:cNvPr id="5" name="文本框 4">
            <a:extLst>
              <a:ext uri="{FF2B5EF4-FFF2-40B4-BE49-F238E27FC236}">
                <a16:creationId xmlns:a16="http://schemas.microsoft.com/office/drawing/2014/main" id="{11E69A3C-EEB1-55D3-1A9F-70326709B447}"/>
              </a:ext>
            </a:extLst>
          </p:cNvPr>
          <p:cNvSpPr txBox="1"/>
          <p:nvPr/>
        </p:nvSpPr>
        <p:spPr>
          <a:xfrm>
            <a:off x="3467171" y="1360368"/>
            <a:ext cx="5257658" cy="492443"/>
          </a:xfrm>
          <a:prstGeom prst="rect">
            <a:avLst/>
          </a:prstGeom>
          <a:noFill/>
        </p:spPr>
        <p:txBody>
          <a:bodyPr wrap="none" rtlCol="0">
            <a:spAutoFit/>
          </a:bodyPr>
          <a:lstStyle/>
          <a:p>
            <a:r>
              <a:rPr lang="en-AU" altLang="zh-CN" sz="2600" dirty="0"/>
              <a:t>The Trolley problem</a:t>
            </a:r>
            <a:r>
              <a:rPr lang="zh-CN" altLang="en-US" sz="2600" dirty="0"/>
              <a:t> </a:t>
            </a:r>
            <a:r>
              <a:rPr lang="en-US" altLang="zh-CN" sz="2600" dirty="0"/>
              <a:t>(</a:t>
            </a:r>
            <a:r>
              <a:rPr lang="zh-CN" altLang="en-US" sz="2600" dirty="0"/>
              <a:t>电车难题</a:t>
            </a:r>
            <a:r>
              <a:rPr lang="en-US" altLang="zh-CN" sz="2600" dirty="0"/>
              <a:t>)</a:t>
            </a:r>
            <a:endParaRPr kumimoji="1" lang="zh-CN" altLang="en-US" sz="2600" dirty="0"/>
          </a:p>
        </p:txBody>
      </p:sp>
    </p:spTree>
    <p:extLst>
      <p:ext uri="{BB962C8B-B14F-4D97-AF65-F5344CB8AC3E}">
        <p14:creationId xmlns:p14="http://schemas.microsoft.com/office/powerpoint/2010/main" val="133815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Current</a:t>
            </a:r>
            <a:r>
              <a:rPr lang="zh-CN" altLang="en-US" sz="3200" dirty="0"/>
              <a:t> </a:t>
            </a:r>
            <a:r>
              <a:rPr lang="en-US" altLang="zh-CN" sz="3200" dirty="0"/>
              <a:t>AI</a:t>
            </a:r>
            <a:r>
              <a:rPr lang="zh-CN" altLang="en-US" sz="3200" dirty="0"/>
              <a:t> </a:t>
            </a:r>
            <a:r>
              <a:rPr lang="en-US" altLang="zh-CN" sz="3200" dirty="0"/>
              <a:t>Models</a:t>
            </a:r>
            <a:endParaRPr lang="en-US" sz="3200" dirty="0"/>
          </a:p>
        </p:txBody>
      </p:sp>
      <p:sp>
        <p:nvSpPr>
          <p:cNvPr id="3" name="文本框 2">
            <a:extLst>
              <a:ext uri="{FF2B5EF4-FFF2-40B4-BE49-F238E27FC236}">
                <a16:creationId xmlns:a16="http://schemas.microsoft.com/office/drawing/2014/main" id="{6ABBF440-E5B7-F62E-F463-2BD1397B47D2}"/>
              </a:ext>
            </a:extLst>
          </p:cNvPr>
          <p:cNvSpPr txBox="1"/>
          <p:nvPr/>
        </p:nvSpPr>
        <p:spPr>
          <a:xfrm>
            <a:off x="651093" y="5929535"/>
            <a:ext cx="10889813" cy="307777"/>
          </a:xfrm>
          <a:prstGeom prst="rect">
            <a:avLst/>
          </a:prstGeom>
          <a:noFill/>
        </p:spPr>
        <p:txBody>
          <a:bodyPr wrap="square" rtlCol="0">
            <a:spAutoFit/>
          </a:bodyPr>
          <a:lstStyle/>
          <a:p>
            <a:pPr algn="ctr"/>
            <a:r>
              <a:rPr kumimoji="1" lang="en-AU" altLang="zh-CN" sz="1400" dirty="0">
                <a:hlinkClick r:id="rId2"/>
              </a:rPr>
              <a:t>https://www.reuters.com/article/us-amazon-com-jobs-automation-insight-idUSKCN1MK08G</a:t>
            </a:r>
            <a:r>
              <a:rPr kumimoji="1" lang="zh-CN" altLang="en-US" sz="1400" dirty="0"/>
              <a:t> </a:t>
            </a:r>
          </a:p>
        </p:txBody>
      </p:sp>
      <p:sp>
        <p:nvSpPr>
          <p:cNvPr id="10" name="文本框 9">
            <a:extLst>
              <a:ext uri="{FF2B5EF4-FFF2-40B4-BE49-F238E27FC236}">
                <a16:creationId xmlns:a16="http://schemas.microsoft.com/office/drawing/2014/main" id="{B54C3D77-B915-DFB3-859E-77684C4D431D}"/>
              </a:ext>
            </a:extLst>
          </p:cNvPr>
          <p:cNvSpPr txBox="1"/>
          <p:nvPr/>
        </p:nvSpPr>
        <p:spPr>
          <a:xfrm>
            <a:off x="5951984" y="3494955"/>
            <a:ext cx="5976664" cy="1295868"/>
          </a:xfrm>
          <a:prstGeom prst="rect">
            <a:avLst/>
          </a:prstGeom>
          <a:noFill/>
        </p:spPr>
        <p:txBody>
          <a:bodyPr wrap="square" rtlCol="0">
            <a:spAutoFit/>
          </a:bodyPr>
          <a:lstStyle/>
          <a:p>
            <a:pPr marL="285750" indent="-285750">
              <a:lnSpc>
                <a:spcPct val="150000"/>
              </a:lnSpc>
              <a:buFont typeface="Wingdings" pitchFamily="2" charset="2"/>
              <a:buChar char="l"/>
            </a:pPr>
            <a:r>
              <a:rPr kumimoji="1" lang="en-US" altLang="zh-CN" dirty="0">
                <a:cs typeface="Arial" panose="020B0604020202020204" pitchFamily="34" charset="0"/>
              </a:rPr>
              <a:t>A</a:t>
            </a:r>
            <a:r>
              <a:rPr kumimoji="1" lang="zh-CN" altLang="en-US" dirty="0">
                <a:cs typeface="Arial" panose="020B0604020202020204" pitchFamily="34" charset="0"/>
              </a:rPr>
              <a:t> </a:t>
            </a:r>
            <a:r>
              <a:rPr kumimoji="1" lang="en-US" altLang="zh-CN" dirty="0">
                <a:cs typeface="Arial" panose="020B0604020202020204" pitchFamily="34" charset="0"/>
              </a:rPr>
              <a:t>machine</a:t>
            </a:r>
            <a:r>
              <a:rPr kumimoji="1" lang="zh-CN" altLang="en-US" dirty="0">
                <a:cs typeface="Arial" panose="020B0604020202020204" pitchFamily="34" charset="0"/>
              </a:rPr>
              <a:t> </a:t>
            </a:r>
            <a:r>
              <a:rPr kumimoji="1" lang="en-US" altLang="zh-CN" dirty="0">
                <a:cs typeface="Arial" panose="020B0604020202020204" pitchFamily="34" charset="0"/>
              </a:rPr>
              <a:t>learning</a:t>
            </a:r>
            <a:r>
              <a:rPr kumimoji="1" lang="zh-CN" altLang="en-US" dirty="0">
                <a:cs typeface="Arial" panose="020B0604020202020204" pitchFamily="34" charset="0"/>
              </a:rPr>
              <a:t> </a:t>
            </a:r>
            <a:r>
              <a:rPr kumimoji="1" lang="en-US" altLang="zh-CN" dirty="0">
                <a:cs typeface="Arial" panose="020B0604020202020204" pitchFamily="34" charset="0"/>
              </a:rPr>
              <a:t>based</a:t>
            </a:r>
            <a:r>
              <a:rPr kumimoji="1" lang="zh-CN" altLang="en-US" dirty="0">
                <a:cs typeface="Arial" panose="020B0604020202020204" pitchFamily="34" charset="0"/>
              </a:rPr>
              <a:t> </a:t>
            </a:r>
            <a:r>
              <a:rPr kumimoji="1" lang="en-US" altLang="zh-CN" dirty="0">
                <a:cs typeface="Arial" panose="020B0604020202020204" pitchFamily="34" charset="0"/>
              </a:rPr>
              <a:t>resume</a:t>
            </a:r>
            <a:r>
              <a:rPr kumimoji="1" lang="zh-CN" altLang="en-US" dirty="0">
                <a:cs typeface="Arial" panose="020B0604020202020204" pitchFamily="34" charset="0"/>
              </a:rPr>
              <a:t> </a:t>
            </a:r>
            <a:r>
              <a:rPr kumimoji="1" lang="en-US" altLang="zh-CN" dirty="0">
                <a:cs typeface="Arial" panose="020B0604020202020204" pitchFamily="34" charset="0"/>
              </a:rPr>
              <a:t>filtering</a:t>
            </a:r>
            <a:r>
              <a:rPr kumimoji="1" lang="zh-CN" altLang="en-US" dirty="0">
                <a:cs typeface="Arial" panose="020B0604020202020204" pitchFamily="34" charset="0"/>
              </a:rPr>
              <a:t> </a:t>
            </a:r>
            <a:r>
              <a:rPr kumimoji="1" lang="en-US" altLang="zh-CN" dirty="0">
                <a:cs typeface="Arial" panose="020B0604020202020204" pitchFamily="34" charset="0"/>
              </a:rPr>
              <a:t>tool</a:t>
            </a:r>
          </a:p>
          <a:p>
            <a:pPr marL="285750" indent="-285750">
              <a:lnSpc>
                <a:spcPct val="150000"/>
              </a:lnSpc>
              <a:buFont typeface="Wingdings" pitchFamily="2" charset="2"/>
              <a:buChar char="l"/>
            </a:pPr>
            <a:r>
              <a:rPr kumimoji="1" lang="en-US" altLang="zh-CN" dirty="0">
                <a:cs typeface="Arial" panose="020B0604020202020204" pitchFamily="34" charset="0"/>
              </a:rPr>
              <a:t>It</a:t>
            </a:r>
            <a:r>
              <a:rPr kumimoji="1" lang="zh-CN" altLang="en-US" dirty="0">
                <a:cs typeface="Arial" panose="020B0604020202020204" pitchFamily="34" charset="0"/>
              </a:rPr>
              <a:t> </a:t>
            </a:r>
            <a:r>
              <a:rPr kumimoji="1" lang="en-US" altLang="zh-CN" dirty="0">
                <a:cs typeface="Arial" panose="020B0604020202020204" pitchFamily="34" charset="0"/>
              </a:rPr>
              <a:t>takes</a:t>
            </a:r>
            <a:r>
              <a:rPr kumimoji="1" lang="zh-CN" altLang="en-US" dirty="0">
                <a:cs typeface="Arial" panose="020B0604020202020204" pitchFamily="34" charset="0"/>
              </a:rPr>
              <a:t> </a:t>
            </a:r>
            <a:r>
              <a:rPr kumimoji="1" lang="en-US" altLang="zh-CN" dirty="0">
                <a:cs typeface="Arial" panose="020B0604020202020204" pitchFamily="34" charset="0"/>
              </a:rPr>
              <a:t>100</a:t>
            </a:r>
            <a:r>
              <a:rPr kumimoji="1" lang="zh-CN" altLang="en-US" dirty="0">
                <a:cs typeface="Arial" panose="020B0604020202020204" pitchFamily="34" charset="0"/>
              </a:rPr>
              <a:t> </a:t>
            </a:r>
            <a:r>
              <a:rPr kumimoji="1" lang="en-US" altLang="zh-CN" dirty="0">
                <a:cs typeface="Arial" panose="020B0604020202020204" pitchFamily="34" charset="0"/>
              </a:rPr>
              <a:t>resumes</a:t>
            </a:r>
            <a:r>
              <a:rPr kumimoji="1" lang="zh-CN" altLang="en-US" dirty="0">
                <a:cs typeface="Arial" panose="020B0604020202020204" pitchFamily="34" charset="0"/>
              </a:rPr>
              <a:t> </a:t>
            </a:r>
            <a:r>
              <a:rPr kumimoji="1" lang="en-US" altLang="zh-CN" dirty="0">
                <a:cs typeface="Arial" panose="020B0604020202020204" pitchFamily="34" charset="0"/>
              </a:rPr>
              <a:t>and</a:t>
            </a:r>
            <a:r>
              <a:rPr kumimoji="1" lang="zh-CN" altLang="en-US" dirty="0">
                <a:cs typeface="Arial" panose="020B0604020202020204" pitchFamily="34" charset="0"/>
              </a:rPr>
              <a:t> </a:t>
            </a:r>
            <a:r>
              <a:rPr kumimoji="1" lang="en-US" altLang="zh-CN" dirty="0">
                <a:cs typeface="Arial" panose="020B0604020202020204" pitchFamily="34" charset="0"/>
              </a:rPr>
              <a:t>returns</a:t>
            </a:r>
            <a:r>
              <a:rPr kumimoji="1" lang="zh-CN" altLang="en-US" dirty="0">
                <a:cs typeface="Arial" panose="020B0604020202020204" pitchFamily="34" charset="0"/>
              </a:rPr>
              <a:t> </a:t>
            </a:r>
            <a:r>
              <a:rPr kumimoji="1" lang="en-US" altLang="zh-CN" dirty="0">
                <a:cs typeface="Arial" panose="020B0604020202020204" pitchFamily="34" charset="0"/>
              </a:rPr>
              <a:t>the</a:t>
            </a:r>
            <a:r>
              <a:rPr kumimoji="1" lang="zh-CN" altLang="en-US" dirty="0">
                <a:cs typeface="Arial" panose="020B0604020202020204" pitchFamily="34" charset="0"/>
              </a:rPr>
              <a:t> </a:t>
            </a:r>
            <a:r>
              <a:rPr kumimoji="1" lang="en-US" altLang="zh-CN" dirty="0">
                <a:cs typeface="Arial" panose="020B0604020202020204" pitchFamily="34" charset="0"/>
              </a:rPr>
              <a:t>top-5</a:t>
            </a:r>
          </a:p>
          <a:p>
            <a:pPr marL="285750" indent="-285750">
              <a:lnSpc>
                <a:spcPct val="150000"/>
              </a:lnSpc>
              <a:buFont typeface="Wingdings" pitchFamily="2" charset="2"/>
              <a:buChar char="l"/>
            </a:pPr>
            <a:r>
              <a:rPr kumimoji="1" lang="en-US" altLang="zh-CN" dirty="0">
                <a:cs typeface="Arial" panose="020B0604020202020204" pitchFamily="34" charset="0"/>
              </a:rPr>
              <a:t>It</a:t>
            </a:r>
            <a:r>
              <a:rPr kumimoji="1" lang="zh-CN" altLang="en-US" dirty="0">
                <a:cs typeface="Arial" panose="020B0604020202020204" pitchFamily="34" charset="0"/>
              </a:rPr>
              <a:t> </a:t>
            </a:r>
            <a:r>
              <a:rPr kumimoji="1" lang="en-US" altLang="zh-CN" dirty="0">
                <a:cs typeface="Arial" panose="020B0604020202020204" pitchFamily="34" charset="0"/>
              </a:rPr>
              <a:t>was</a:t>
            </a:r>
            <a:r>
              <a:rPr kumimoji="1" lang="zh-CN" altLang="en-US" dirty="0">
                <a:cs typeface="Arial" panose="020B0604020202020204" pitchFamily="34" charset="0"/>
              </a:rPr>
              <a:t> </a:t>
            </a:r>
            <a:r>
              <a:rPr kumimoji="1" lang="en-US" altLang="zh-CN" dirty="0">
                <a:cs typeface="Arial" panose="020B0604020202020204" pitchFamily="34" charset="0"/>
              </a:rPr>
              <a:t>then</a:t>
            </a:r>
            <a:r>
              <a:rPr kumimoji="1" lang="zh-CN" altLang="en-US" dirty="0">
                <a:cs typeface="Arial" panose="020B0604020202020204" pitchFamily="34" charset="0"/>
              </a:rPr>
              <a:t> </a:t>
            </a:r>
            <a:r>
              <a:rPr kumimoji="1" lang="en-US" altLang="zh-CN" dirty="0">
                <a:cs typeface="Arial" panose="020B0604020202020204" pitchFamily="34" charset="0"/>
              </a:rPr>
              <a:t>found</a:t>
            </a:r>
            <a:r>
              <a:rPr kumimoji="1" lang="zh-CN" altLang="en-US" dirty="0">
                <a:cs typeface="Arial" panose="020B0604020202020204" pitchFamily="34" charset="0"/>
              </a:rPr>
              <a:t> </a:t>
            </a:r>
            <a:r>
              <a:rPr kumimoji="1" lang="en-US" altLang="zh-CN" dirty="0">
                <a:cs typeface="Arial" panose="020B0604020202020204" pitchFamily="34" charset="0"/>
              </a:rPr>
              <a:t>to</a:t>
            </a:r>
            <a:r>
              <a:rPr kumimoji="1" lang="zh-CN" altLang="en-US" dirty="0">
                <a:cs typeface="Arial" panose="020B0604020202020204" pitchFamily="34" charset="0"/>
              </a:rPr>
              <a:t> </a:t>
            </a:r>
            <a:r>
              <a:rPr kumimoji="1" lang="en-US" altLang="zh-CN" b="1" dirty="0">
                <a:solidFill>
                  <a:srgbClr val="FF0000"/>
                </a:solidFill>
                <a:cs typeface="Arial" panose="020B0604020202020204" pitchFamily="34" charset="0"/>
              </a:rPr>
              <a:t>recommend</a:t>
            </a:r>
            <a:r>
              <a:rPr kumimoji="1" lang="zh-CN" altLang="en-US" b="1" dirty="0">
                <a:solidFill>
                  <a:srgbClr val="FF0000"/>
                </a:solidFill>
                <a:cs typeface="Arial" panose="020B0604020202020204" pitchFamily="34" charset="0"/>
              </a:rPr>
              <a:t> </a:t>
            </a:r>
            <a:r>
              <a:rPr kumimoji="1" lang="en-US" altLang="zh-CN" b="1" dirty="0">
                <a:solidFill>
                  <a:srgbClr val="FF0000"/>
                </a:solidFill>
                <a:cs typeface="Arial" panose="020B0604020202020204" pitchFamily="34" charset="0"/>
              </a:rPr>
              <a:t>only</a:t>
            </a:r>
            <a:r>
              <a:rPr kumimoji="1" lang="zh-CN" altLang="en-US" b="1" dirty="0">
                <a:solidFill>
                  <a:srgbClr val="FF0000"/>
                </a:solidFill>
                <a:cs typeface="Arial" panose="020B0604020202020204" pitchFamily="34" charset="0"/>
              </a:rPr>
              <a:t> </a:t>
            </a:r>
            <a:r>
              <a:rPr kumimoji="1" lang="en-US" altLang="zh-CN" b="1" dirty="0">
                <a:solidFill>
                  <a:srgbClr val="FF0000"/>
                </a:solidFill>
                <a:cs typeface="Arial" panose="020B0604020202020204" pitchFamily="34" charset="0"/>
              </a:rPr>
              <a:t>men</a:t>
            </a:r>
            <a:r>
              <a:rPr kumimoji="1" lang="zh-CN" altLang="en-US" b="1" dirty="0">
                <a:solidFill>
                  <a:srgbClr val="FF0000"/>
                </a:solidFill>
                <a:cs typeface="Arial" panose="020B0604020202020204" pitchFamily="34" charset="0"/>
              </a:rPr>
              <a:t> </a:t>
            </a:r>
            <a:r>
              <a:rPr kumimoji="1" lang="en-US" altLang="zh-CN" b="1" dirty="0">
                <a:solidFill>
                  <a:srgbClr val="FF0000"/>
                </a:solidFill>
                <a:cs typeface="Arial" panose="020B0604020202020204" pitchFamily="34" charset="0"/>
              </a:rPr>
              <a:t>for</a:t>
            </a:r>
            <a:r>
              <a:rPr kumimoji="1" lang="zh-CN" altLang="en-US" b="1" dirty="0">
                <a:solidFill>
                  <a:srgbClr val="FF0000"/>
                </a:solidFill>
                <a:cs typeface="Arial" panose="020B0604020202020204" pitchFamily="34" charset="0"/>
              </a:rPr>
              <a:t> </a:t>
            </a:r>
            <a:r>
              <a:rPr kumimoji="1" lang="en-US" altLang="zh-CN" b="1" dirty="0">
                <a:solidFill>
                  <a:srgbClr val="FF0000"/>
                </a:solidFill>
                <a:cs typeface="Arial" panose="020B0604020202020204" pitchFamily="34" charset="0"/>
              </a:rPr>
              <a:t>certain</a:t>
            </a:r>
            <a:r>
              <a:rPr kumimoji="1" lang="zh-CN" altLang="en-US" b="1" dirty="0">
                <a:solidFill>
                  <a:srgbClr val="FF0000"/>
                </a:solidFill>
                <a:cs typeface="Arial" panose="020B0604020202020204" pitchFamily="34" charset="0"/>
              </a:rPr>
              <a:t> </a:t>
            </a:r>
            <a:r>
              <a:rPr kumimoji="1" lang="en-US" altLang="zh-CN" b="1" dirty="0">
                <a:solidFill>
                  <a:srgbClr val="FF0000"/>
                </a:solidFill>
                <a:cs typeface="Arial" panose="020B0604020202020204" pitchFamily="34" charset="0"/>
              </a:rPr>
              <a:t>jobs</a:t>
            </a:r>
            <a:endParaRPr kumimoji="1" lang="zh-CN" altLang="en-US" b="1" dirty="0">
              <a:solidFill>
                <a:srgbClr val="FF0000"/>
              </a:solidFill>
              <a:cs typeface="Arial" panose="020B0604020202020204" pitchFamily="34" charset="0"/>
            </a:endParaRPr>
          </a:p>
        </p:txBody>
      </p:sp>
      <p:pic>
        <p:nvPicPr>
          <p:cNvPr id="7170" name="Picture 2" descr="Biases in Machine Learning Algorithms">
            <a:extLst>
              <a:ext uri="{FF2B5EF4-FFF2-40B4-BE49-F238E27FC236}">
                <a16:creationId xmlns:a16="http://schemas.microsoft.com/office/drawing/2014/main" id="{AEBDDF89-4B76-074D-27E2-70A3B8FA5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034" y="1433552"/>
            <a:ext cx="2951406" cy="166016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ech Industry Dominated by Men | Machine Learning">
            <a:extLst>
              <a:ext uri="{FF2B5EF4-FFF2-40B4-BE49-F238E27FC236}">
                <a16:creationId xmlns:a16="http://schemas.microsoft.com/office/drawing/2014/main" id="{E7226426-538C-AA0B-F4E7-B6EB7CE97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0" y="1133588"/>
            <a:ext cx="3064799" cy="4590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00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t>Case</a:t>
            </a:r>
            <a:r>
              <a:rPr lang="zh-CN" altLang="en-US" sz="3200" dirty="0"/>
              <a:t> </a:t>
            </a:r>
            <a:r>
              <a:rPr lang="en-US" altLang="zh-CN" sz="3200" dirty="0"/>
              <a:t>studies</a:t>
            </a:r>
            <a:endParaRPr lang="en-US" sz="3200" dirty="0"/>
          </a:p>
        </p:txBody>
      </p:sp>
      <p:sp>
        <p:nvSpPr>
          <p:cNvPr id="6" name="Content Placeholder 5">
            <a:extLst>
              <a:ext uri="{FF2B5EF4-FFF2-40B4-BE49-F238E27FC236}">
                <a16:creationId xmlns:a16="http://schemas.microsoft.com/office/drawing/2014/main" id="{D0C7E76D-B923-664A-8FE7-4162BB2793E2}"/>
              </a:ext>
            </a:extLst>
          </p:cNvPr>
          <p:cNvSpPr>
            <a:spLocks noGrp="1"/>
          </p:cNvSpPr>
          <p:nvPr>
            <p:ph idx="1"/>
          </p:nvPr>
        </p:nvSpPr>
        <p:spPr/>
        <p:txBody>
          <a:bodyPr>
            <a:normAutofit/>
          </a:bodyPr>
          <a:lstStyle/>
          <a:p>
            <a:r>
              <a:rPr lang="en-US" altLang="zh-CN" sz="2400" dirty="0"/>
              <a:t>Data</a:t>
            </a:r>
            <a:r>
              <a:rPr lang="zh-CN" altLang="en-US" sz="2400" dirty="0"/>
              <a:t> </a:t>
            </a:r>
            <a:r>
              <a:rPr lang="en-US" altLang="zh-CN" sz="2400" dirty="0"/>
              <a:t>access</a:t>
            </a:r>
            <a:r>
              <a:rPr lang="zh-CN" altLang="en-US" sz="2400" dirty="0"/>
              <a:t>（数据获取相关）</a:t>
            </a:r>
            <a:endParaRPr lang="en-US" altLang="zh-CN" sz="2400" dirty="0"/>
          </a:p>
          <a:p>
            <a:r>
              <a:rPr lang="en-US" altLang="zh-CN" sz="2400" dirty="0"/>
              <a:t>Confidentiality</a:t>
            </a:r>
            <a:r>
              <a:rPr lang="zh-CN" altLang="en-US" sz="2400" dirty="0"/>
              <a:t>（保密相关）</a:t>
            </a:r>
            <a:endParaRPr lang="en-US" altLang="zh-CN" sz="2400" dirty="0"/>
          </a:p>
          <a:p>
            <a:r>
              <a:rPr lang="en-US" altLang="zh-CN" sz="2400" dirty="0"/>
              <a:t>Safety</a:t>
            </a:r>
            <a:r>
              <a:rPr lang="zh-CN" altLang="en-US" sz="2400" dirty="0"/>
              <a:t>（安全相关）</a:t>
            </a:r>
            <a:endParaRPr lang="en-US" altLang="zh-CN" sz="2400" dirty="0"/>
          </a:p>
          <a:p>
            <a:r>
              <a:rPr lang="en-US" altLang="zh-CN" sz="2400" dirty="0"/>
              <a:t>Trust</a:t>
            </a:r>
            <a:r>
              <a:rPr lang="zh-CN" altLang="en-US" sz="2400" dirty="0"/>
              <a:t>（信任相关）</a:t>
            </a:r>
            <a:endParaRPr lang="en-US" altLang="zh-CN" sz="2400" dirty="0"/>
          </a:p>
          <a:p>
            <a:r>
              <a:rPr lang="en-US" altLang="zh-CN" sz="2400" dirty="0"/>
              <a:t>Intellectual</a:t>
            </a:r>
            <a:r>
              <a:rPr lang="zh-CN" altLang="en-US" sz="2400" dirty="0"/>
              <a:t> </a:t>
            </a:r>
            <a:r>
              <a:rPr lang="en-US" altLang="zh-CN" sz="2400" dirty="0"/>
              <a:t>Property</a:t>
            </a:r>
            <a:r>
              <a:rPr lang="zh-CN" altLang="en-US" sz="2400" dirty="0"/>
              <a:t>（知识产权相关）</a:t>
            </a:r>
            <a:endParaRPr lang="en-US" altLang="zh-CN" sz="2400" dirty="0"/>
          </a:p>
          <a:p>
            <a:r>
              <a:rPr lang="en-US" altLang="zh-CN" sz="2400" dirty="0"/>
              <a:t>Privacy</a:t>
            </a:r>
            <a:r>
              <a:rPr lang="zh-CN" altLang="en-US" sz="2400" dirty="0"/>
              <a:t>（隐私相关）</a:t>
            </a:r>
            <a:endParaRPr lang="en-US" sz="2400" dirty="0"/>
          </a:p>
        </p:txBody>
      </p:sp>
    </p:spTree>
    <p:extLst>
      <p:ext uri="{BB962C8B-B14F-4D97-AF65-F5344CB8AC3E}">
        <p14:creationId xmlns:p14="http://schemas.microsoft.com/office/powerpoint/2010/main" val="1411534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Data Access</a:t>
            </a:r>
          </a:p>
        </p:txBody>
      </p:sp>
      <p:sp>
        <p:nvSpPr>
          <p:cNvPr id="3" name="Content Placeholder 2"/>
          <p:cNvSpPr>
            <a:spLocks noGrp="1"/>
          </p:cNvSpPr>
          <p:nvPr>
            <p:ph idx="1"/>
          </p:nvPr>
        </p:nvSpPr>
        <p:spPr/>
        <p:txBody>
          <a:bodyPr/>
          <a:lstStyle/>
          <a:p>
            <a:r>
              <a:rPr lang="en-US" sz="2400" dirty="0"/>
              <a:t>You are working for a Financial services industry company doing auditing / financial transaction management</a:t>
            </a:r>
          </a:p>
          <a:p>
            <a:r>
              <a:rPr lang="en-US" sz="2400" dirty="0"/>
              <a:t>You get a database of a company’s finances showing its in big trouble and about to go bust, losing all its shareholders money</a:t>
            </a:r>
          </a:p>
          <a:p>
            <a:r>
              <a:rPr lang="en-US" sz="2400" dirty="0"/>
              <a:t>You realize your elderly parents have invested all their life savings in this company and will go broke when this happens</a:t>
            </a:r>
          </a:p>
          <a:p>
            <a:r>
              <a:rPr lang="en-US" sz="2400" dirty="0"/>
              <a:t>What do you do???</a:t>
            </a:r>
          </a:p>
        </p:txBody>
      </p:sp>
    </p:spTree>
    <p:extLst>
      <p:ext uri="{BB962C8B-B14F-4D97-AF65-F5344CB8AC3E}">
        <p14:creationId xmlns:p14="http://schemas.microsoft.com/office/powerpoint/2010/main" val="71782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Confidentiality</a:t>
            </a:r>
          </a:p>
        </p:txBody>
      </p:sp>
      <p:sp>
        <p:nvSpPr>
          <p:cNvPr id="3" name="Content Placeholder 2"/>
          <p:cNvSpPr>
            <a:spLocks noGrp="1"/>
          </p:cNvSpPr>
          <p:nvPr>
            <p:ph idx="1"/>
          </p:nvPr>
        </p:nvSpPr>
        <p:spPr/>
        <p:txBody>
          <a:bodyPr/>
          <a:lstStyle/>
          <a:p>
            <a:r>
              <a:rPr lang="en-US" sz="2400" dirty="0"/>
              <a:t>You work for a medical diagnostic device company</a:t>
            </a:r>
          </a:p>
          <a:p>
            <a:r>
              <a:rPr lang="en-US" sz="2400" dirty="0"/>
              <a:t>You see information about real patients and their tests </a:t>
            </a:r>
          </a:p>
          <a:p>
            <a:r>
              <a:rPr lang="en-US" sz="2400" dirty="0"/>
              <a:t>You recognize the name of your sibling’s partner</a:t>
            </a:r>
          </a:p>
          <a:p>
            <a:r>
              <a:rPr lang="en-US" sz="2400" dirty="0"/>
              <a:t>They have a very serious communicable disease you think your sibling hasn’t been told about</a:t>
            </a:r>
          </a:p>
          <a:p>
            <a:r>
              <a:rPr lang="en-US" sz="2400" dirty="0"/>
              <a:t>What would you do???</a:t>
            </a:r>
          </a:p>
        </p:txBody>
      </p:sp>
    </p:spTree>
    <p:extLst>
      <p:ext uri="{BB962C8B-B14F-4D97-AF65-F5344CB8AC3E}">
        <p14:creationId xmlns:p14="http://schemas.microsoft.com/office/powerpoint/2010/main" val="4235838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Safety</a:t>
            </a:r>
          </a:p>
        </p:txBody>
      </p:sp>
      <p:sp>
        <p:nvSpPr>
          <p:cNvPr id="3" name="Content Placeholder 2"/>
          <p:cNvSpPr>
            <a:spLocks noGrp="1"/>
          </p:cNvSpPr>
          <p:nvPr>
            <p:ph idx="1"/>
          </p:nvPr>
        </p:nvSpPr>
        <p:spPr/>
        <p:txBody>
          <a:bodyPr>
            <a:normAutofit/>
          </a:bodyPr>
          <a:lstStyle/>
          <a:p>
            <a:r>
              <a:rPr lang="en-US" sz="2400" dirty="0"/>
              <a:t>You are working for a company developing self-driving cars</a:t>
            </a:r>
          </a:p>
          <a:p>
            <a:r>
              <a:rPr lang="en-US" sz="2400" dirty="0"/>
              <a:t>You have to decide what to do in the critical scenario of the car either (</a:t>
            </a:r>
            <a:r>
              <a:rPr lang="en-US" sz="2400" dirty="0" err="1"/>
              <a:t>i</a:t>
            </a:r>
            <a:r>
              <a:rPr lang="en-US" sz="2400" dirty="0"/>
              <a:t>) hit another car or (ii) hit a pedestrian</a:t>
            </a:r>
          </a:p>
          <a:p>
            <a:r>
              <a:rPr lang="en-US" sz="2400" dirty="0"/>
              <a:t>What do you program the car’s AI to do?</a:t>
            </a:r>
          </a:p>
          <a:p>
            <a:r>
              <a:rPr lang="en-US" sz="2400" dirty="0"/>
              <a:t>What could/should happen in such a scenario?</a:t>
            </a:r>
          </a:p>
          <a:p>
            <a:r>
              <a:rPr lang="en-US" sz="2400" dirty="0"/>
              <a:t>What do human drivers do now?</a:t>
            </a:r>
          </a:p>
          <a:p>
            <a:r>
              <a:rPr lang="en-US" sz="2400" dirty="0"/>
              <a:t>Whose fault will it be if such an accident occurs (the manufacturer of the car? The programmers? The person in the car? The other car? The pedestrian e.g. if walking on the freeway?)</a:t>
            </a:r>
          </a:p>
        </p:txBody>
      </p:sp>
    </p:spTree>
    <p:extLst>
      <p:ext uri="{BB962C8B-B14F-4D97-AF65-F5344CB8AC3E}">
        <p14:creationId xmlns:p14="http://schemas.microsoft.com/office/powerpoint/2010/main" val="3833277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Billing your IT work – the truth or not?</a:t>
            </a:r>
          </a:p>
        </p:txBody>
      </p:sp>
      <p:sp>
        <p:nvSpPr>
          <p:cNvPr id="3" name="Content Placeholder 2"/>
          <p:cNvSpPr>
            <a:spLocks noGrp="1"/>
          </p:cNvSpPr>
          <p:nvPr>
            <p:ph idx="1"/>
          </p:nvPr>
        </p:nvSpPr>
        <p:spPr/>
        <p:txBody>
          <a:bodyPr>
            <a:normAutofit lnSpcReduction="10000"/>
          </a:bodyPr>
          <a:lstStyle/>
          <a:p>
            <a:r>
              <a:rPr lang="en-US" sz="2400" dirty="0"/>
              <a:t>You work for an IT consulting company</a:t>
            </a:r>
          </a:p>
          <a:p>
            <a:r>
              <a:rPr lang="en-US" sz="2400" dirty="0"/>
              <a:t>The company has many big clients you work for by the hour</a:t>
            </a:r>
          </a:p>
          <a:p>
            <a:r>
              <a:rPr lang="en-US" sz="2400" dirty="0"/>
              <a:t>Each project you work on you record and “bill” hours worked to each client</a:t>
            </a:r>
          </a:p>
          <a:p>
            <a:r>
              <a:rPr lang="en-US" sz="2400" dirty="0"/>
              <a:t>Your employer collects the hours worked per staff member per client up each week and bills each client</a:t>
            </a:r>
          </a:p>
          <a:p>
            <a:r>
              <a:rPr lang="en-US" sz="2400" dirty="0"/>
              <a:t>You are paid a portion of this amount billed</a:t>
            </a:r>
          </a:p>
          <a:p>
            <a:r>
              <a:rPr lang="en-US" sz="2400" dirty="0"/>
              <a:t>Your company is struggling financially</a:t>
            </a:r>
          </a:p>
          <a:p>
            <a:r>
              <a:rPr lang="en-US" sz="2400" dirty="0"/>
              <a:t>Your manager asks you to add a few extra hours to each project you work on for your weekly billings</a:t>
            </a:r>
          </a:p>
          <a:p>
            <a:r>
              <a:rPr lang="en-US" sz="2400" dirty="0"/>
              <a:t>What do you do???</a:t>
            </a:r>
          </a:p>
          <a:p>
            <a:endParaRPr lang="en-US" sz="2400" dirty="0"/>
          </a:p>
        </p:txBody>
      </p:sp>
    </p:spTree>
    <p:extLst>
      <p:ext uri="{BB962C8B-B14F-4D97-AF65-F5344CB8AC3E}">
        <p14:creationId xmlns:p14="http://schemas.microsoft.com/office/powerpoint/2010/main" val="1248732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Intellectual Property</a:t>
            </a:r>
          </a:p>
        </p:txBody>
      </p:sp>
      <p:sp>
        <p:nvSpPr>
          <p:cNvPr id="3" name="Content Placeholder 2"/>
          <p:cNvSpPr>
            <a:spLocks noGrp="1"/>
          </p:cNvSpPr>
          <p:nvPr>
            <p:ph idx="1"/>
          </p:nvPr>
        </p:nvSpPr>
        <p:spPr/>
        <p:txBody>
          <a:bodyPr>
            <a:normAutofit fontScale="92500" lnSpcReduction="10000"/>
          </a:bodyPr>
          <a:lstStyle/>
          <a:p>
            <a:r>
              <a:rPr lang="en-US" sz="2400" dirty="0"/>
              <a:t>You are working for a company developing new mobile phone apps</a:t>
            </a:r>
          </a:p>
          <a:p>
            <a:r>
              <a:rPr lang="en-US" sz="2400" dirty="0"/>
              <a:t>The company has a number of clients</a:t>
            </a:r>
          </a:p>
          <a:p>
            <a:r>
              <a:rPr lang="en-US" sz="2400" dirty="0"/>
              <a:t>You and two friends decide that you could do a much better job of the applications working for yourselves in a new company</a:t>
            </a:r>
          </a:p>
          <a:p>
            <a:r>
              <a:rPr lang="en-US" sz="2400" dirty="0"/>
              <a:t>You copy the most interesting bits of the designs and code to an off-site server </a:t>
            </a:r>
          </a:p>
          <a:p>
            <a:r>
              <a:rPr lang="en-US" sz="2400" dirty="0"/>
              <a:t>You copy the customer database</a:t>
            </a:r>
          </a:p>
          <a:p>
            <a:r>
              <a:rPr lang="en-US" sz="2400" dirty="0"/>
              <a:t>You start your new company, develop new apps, and approach the clients to sell it</a:t>
            </a:r>
          </a:p>
          <a:p>
            <a:r>
              <a:rPr lang="en-US" sz="2400" dirty="0"/>
              <a:t>What do you think will happen? Why?</a:t>
            </a:r>
          </a:p>
          <a:p>
            <a:r>
              <a:rPr lang="en-US" sz="2400" dirty="0"/>
              <a:t>Your old boss sues you and your new company for extensive damages and restraint of trade</a:t>
            </a:r>
          </a:p>
        </p:txBody>
      </p:sp>
    </p:spTree>
    <p:extLst>
      <p:ext uri="{BB962C8B-B14F-4D97-AF65-F5344CB8AC3E}">
        <p14:creationId xmlns:p14="http://schemas.microsoft.com/office/powerpoint/2010/main" val="2747836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Privacy</a:t>
            </a:r>
          </a:p>
        </p:txBody>
      </p:sp>
      <p:sp>
        <p:nvSpPr>
          <p:cNvPr id="3" name="Content Placeholder 2"/>
          <p:cNvSpPr>
            <a:spLocks noGrp="1"/>
          </p:cNvSpPr>
          <p:nvPr>
            <p:ph idx="1"/>
          </p:nvPr>
        </p:nvSpPr>
        <p:spPr>
          <a:xfrm>
            <a:off x="695400" y="1148860"/>
            <a:ext cx="11163172" cy="4765014"/>
          </a:xfrm>
        </p:spPr>
        <p:txBody>
          <a:bodyPr>
            <a:noAutofit/>
          </a:bodyPr>
          <a:lstStyle/>
          <a:p>
            <a:r>
              <a:rPr lang="en-US" sz="2000" dirty="0"/>
              <a:t>You work for a company building computer games using technologies such as Kinect, phones, Virtual Reality and Augmented Reality. </a:t>
            </a:r>
          </a:p>
          <a:p>
            <a:r>
              <a:rPr lang="en-US" sz="2000" dirty="0"/>
              <a:t>The company captures information about gamers e.g. demographics, playing times, what games they are playing, background conversations, etc.</a:t>
            </a:r>
          </a:p>
          <a:p>
            <a:r>
              <a:rPr lang="en-US" sz="2000" dirty="0"/>
              <a:t>Motivation was to better target new games, game extensions, real-time in-game purchases to game clients etc.</a:t>
            </a:r>
          </a:p>
          <a:p>
            <a:r>
              <a:rPr lang="en-US" sz="2000" dirty="0"/>
              <a:t>Customers have to agree to this data capture usage when they buy the game.</a:t>
            </a:r>
          </a:p>
          <a:p>
            <a:r>
              <a:rPr lang="en-US" sz="2000" dirty="0"/>
              <a:t>Company then finds a very profitable extension of selling some of the data to other companies for targeted advertising to the gamers.</a:t>
            </a:r>
          </a:p>
          <a:p>
            <a:r>
              <a:rPr lang="en-US" sz="2000" dirty="0"/>
              <a:t>You are asked to write the software to share the gamer data with these other third party company systems</a:t>
            </a:r>
          </a:p>
          <a:p>
            <a:r>
              <a:rPr lang="en-US" sz="2000" dirty="0"/>
              <a:t>Should you / your employer be doing this? Who will get prosecuted for breach of privacy and data laws??</a:t>
            </a:r>
          </a:p>
        </p:txBody>
      </p:sp>
    </p:spTree>
    <p:extLst>
      <p:ext uri="{BB962C8B-B14F-4D97-AF65-F5344CB8AC3E}">
        <p14:creationId xmlns:p14="http://schemas.microsoft.com/office/powerpoint/2010/main" val="15505120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33414"/>
            <a:ext cx="10153128" cy="572971"/>
          </a:xfrm>
        </p:spPr>
        <p:txBody>
          <a:bodyPr>
            <a:normAutofit/>
          </a:bodyPr>
          <a:lstStyle/>
          <a:p>
            <a:r>
              <a:rPr lang="en-US" sz="2800" dirty="0"/>
              <a:t>Mobile devices – monitoring, data usage consent</a:t>
            </a:r>
          </a:p>
        </p:txBody>
      </p:sp>
      <p:sp>
        <p:nvSpPr>
          <p:cNvPr id="3" name="Content Placeholder 2"/>
          <p:cNvSpPr>
            <a:spLocks noGrp="1"/>
          </p:cNvSpPr>
          <p:nvPr>
            <p:ph idx="1"/>
          </p:nvPr>
        </p:nvSpPr>
        <p:spPr>
          <a:xfrm>
            <a:off x="911424" y="1056826"/>
            <a:ext cx="10712102" cy="4744347"/>
          </a:xfrm>
        </p:spPr>
        <p:txBody>
          <a:bodyPr>
            <a:noAutofit/>
          </a:bodyPr>
          <a:lstStyle/>
          <a:p>
            <a:r>
              <a:rPr lang="en-US" sz="2000" dirty="0"/>
              <a:t>You manage an IT team that spends a lot of its time visiting client offices around the city/state.</a:t>
            </a:r>
          </a:p>
          <a:p>
            <a:r>
              <a:rPr lang="en-US" sz="2000" dirty="0"/>
              <a:t>You want an app allowing team members to actively and easily  log their hours, work, issues, etc.</a:t>
            </a:r>
          </a:p>
          <a:p>
            <a:r>
              <a:rPr lang="en-US" sz="2000" dirty="0"/>
              <a:t>You are concerned about team members safety and security. Therefore, you also want “passively” monitor their whereabouts using GPS.</a:t>
            </a:r>
          </a:p>
          <a:p>
            <a:r>
              <a:rPr lang="en-US" sz="2000" dirty="0"/>
              <a:t>On obtaining the data after deployment of the app you find one team member spends a lot of “work” time in the casino, while logging work activities there. The casino operators are not a client of your company. </a:t>
            </a:r>
          </a:p>
          <a:p>
            <a:r>
              <a:rPr lang="en-US" sz="2000" dirty="0"/>
              <a:t>But – you didn’t get staff agreement to allow you to use the data in this way from the app.</a:t>
            </a:r>
          </a:p>
          <a:p>
            <a:r>
              <a:rPr lang="en-US" sz="2000" dirty="0"/>
              <a:t>How do you handle this situation as the IT team manager?</a:t>
            </a:r>
          </a:p>
          <a:p>
            <a:r>
              <a:rPr lang="en-US" sz="2000" dirty="0"/>
              <a:t>When you become a manager of other staff, you will get lots and lots of challenging Human Resources/ ethical issues to deal with </a:t>
            </a:r>
            <a:r>
              <a:rPr lang="en-US" sz="2000" dirty="0">
                <a:sym typeface="Wingdings"/>
              </a:rPr>
              <a:t></a:t>
            </a:r>
            <a:endParaRPr lang="en-US" sz="2000" dirty="0"/>
          </a:p>
        </p:txBody>
      </p:sp>
    </p:spTree>
    <p:extLst>
      <p:ext uri="{BB962C8B-B14F-4D97-AF65-F5344CB8AC3E}">
        <p14:creationId xmlns:p14="http://schemas.microsoft.com/office/powerpoint/2010/main" val="591934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142514"/>
            <a:ext cx="8786192" cy="572971"/>
          </a:xfrm>
        </p:spPr>
        <p:txBody>
          <a:bodyPr/>
          <a:lstStyle/>
          <a:p>
            <a:r>
              <a:rPr lang="en-AU" dirty="0"/>
              <a:t>And lots and lots more …</a:t>
            </a:r>
          </a:p>
        </p:txBody>
      </p:sp>
    </p:spTree>
    <p:extLst>
      <p:ext uri="{BB962C8B-B14F-4D97-AF65-F5344CB8AC3E}">
        <p14:creationId xmlns:p14="http://schemas.microsoft.com/office/powerpoint/2010/main" val="1250979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ocial responsibility I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69840" y="1333192"/>
            <a:ext cx="7452320" cy="40615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83632" y="5826750"/>
            <a:ext cx="7923448" cy="338554"/>
          </a:xfrm>
          <a:prstGeom prst="rect">
            <a:avLst/>
          </a:prstGeom>
        </p:spPr>
        <p:txBody>
          <a:bodyPr wrap="square">
            <a:spAutoFit/>
          </a:bodyPr>
          <a:lstStyle/>
          <a:p>
            <a:pPr algn="ctr"/>
            <a:r>
              <a:rPr lang="en-AU" sz="1600" dirty="0"/>
              <a:t>Image from: </a:t>
            </a:r>
            <a:r>
              <a:rPr lang="en-AU" sz="1600" dirty="0">
                <a:hlinkClick r:id="rId4"/>
              </a:rPr>
              <a:t>http://gateleyplc.com/corporate-social-responsibility/</a:t>
            </a:r>
            <a:r>
              <a:rPr lang="zh-CN" altLang="en-US" sz="1600" dirty="0"/>
              <a:t> </a:t>
            </a:r>
            <a:endParaRPr lang="en-AU" sz="1600" dirty="0"/>
          </a:p>
        </p:txBody>
      </p:sp>
      <p:sp>
        <p:nvSpPr>
          <p:cNvPr id="3" name="Title 2">
            <a:extLst>
              <a:ext uri="{FF2B5EF4-FFF2-40B4-BE49-F238E27FC236}">
                <a16:creationId xmlns:a16="http://schemas.microsoft.com/office/drawing/2014/main" id="{EA01D641-DB91-46A5-8AB0-037E183C2A91}"/>
              </a:ext>
            </a:extLst>
          </p:cNvPr>
          <p:cNvSpPr>
            <a:spLocks noGrp="1"/>
          </p:cNvSpPr>
          <p:nvPr>
            <p:ph type="title"/>
          </p:nvPr>
        </p:nvSpPr>
        <p:spPr/>
        <p:txBody>
          <a:bodyPr/>
          <a:lstStyle/>
          <a:p>
            <a:r>
              <a:rPr lang="en-AU" b="1" dirty="0"/>
              <a:t>Social Responsibility</a:t>
            </a:r>
            <a:endParaRPr lang="en-AU" dirty="0"/>
          </a:p>
        </p:txBody>
      </p:sp>
    </p:spTree>
    <p:extLst>
      <p:ext uri="{BB962C8B-B14F-4D97-AF65-F5344CB8AC3E}">
        <p14:creationId xmlns:p14="http://schemas.microsoft.com/office/powerpoint/2010/main" val="3006836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Current</a:t>
            </a:r>
            <a:r>
              <a:rPr lang="zh-CN" altLang="en-US" sz="3200" dirty="0"/>
              <a:t> </a:t>
            </a:r>
            <a:r>
              <a:rPr lang="en-US" altLang="zh-CN" sz="3200" dirty="0"/>
              <a:t>AI</a:t>
            </a:r>
            <a:r>
              <a:rPr lang="zh-CN" altLang="en-US" sz="3200" dirty="0"/>
              <a:t> </a:t>
            </a:r>
            <a:r>
              <a:rPr lang="en-US" altLang="zh-CN" sz="3200" dirty="0"/>
              <a:t>Models</a:t>
            </a:r>
            <a:endParaRPr lang="en-US" sz="3200" dirty="0"/>
          </a:p>
        </p:txBody>
      </p:sp>
      <p:sp>
        <p:nvSpPr>
          <p:cNvPr id="22" name="文本框 21">
            <a:extLst>
              <a:ext uri="{FF2B5EF4-FFF2-40B4-BE49-F238E27FC236}">
                <a16:creationId xmlns:a16="http://schemas.microsoft.com/office/drawing/2014/main" id="{43EA63D2-ADFC-C39E-68FC-7FC1A3EECDD3}"/>
              </a:ext>
            </a:extLst>
          </p:cNvPr>
          <p:cNvSpPr txBox="1"/>
          <p:nvPr/>
        </p:nvSpPr>
        <p:spPr>
          <a:xfrm>
            <a:off x="651093" y="5659062"/>
            <a:ext cx="10889813" cy="307777"/>
          </a:xfrm>
          <a:prstGeom prst="rect">
            <a:avLst/>
          </a:prstGeom>
          <a:noFill/>
        </p:spPr>
        <p:txBody>
          <a:bodyPr wrap="square" rtlCol="0">
            <a:spAutoFit/>
          </a:bodyPr>
          <a:lstStyle/>
          <a:p>
            <a:pPr algn="ctr"/>
            <a:r>
              <a:rPr kumimoji="1" lang="en-AU" altLang="zh-CN" sz="1400" dirty="0">
                <a:hlinkClick r:id="rId2"/>
              </a:rPr>
              <a:t>https://towardsdatascience.com/real-life-examples-of-discriminating-artificial-intelligence-cae395a90070</a:t>
            </a:r>
            <a:endParaRPr kumimoji="1" lang="en-US" altLang="zh-CN" sz="1400" dirty="0">
              <a:hlinkClick r:id="rId2"/>
            </a:endParaRPr>
          </a:p>
        </p:txBody>
      </p:sp>
      <p:sp>
        <p:nvSpPr>
          <p:cNvPr id="23" name="文本框 22">
            <a:extLst>
              <a:ext uri="{FF2B5EF4-FFF2-40B4-BE49-F238E27FC236}">
                <a16:creationId xmlns:a16="http://schemas.microsoft.com/office/drawing/2014/main" id="{E4D5076A-37DE-A2EA-195F-3C9A51F3CB14}"/>
              </a:ext>
            </a:extLst>
          </p:cNvPr>
          <p:cNvSpPr txBox="1"/>
          <p:nvPr/>
        </p:nvSpPr>
        <p:spPr>
          <a:xfrm>
            <a:off x="5845188" y="1412776"/>
            <a:ext cx="5795428" cy="3775777"/>
          </a:xfrm>
          <a:prstGeom prst="rect">
            <a:avLst/>
          </a:prstGeom>
          <a:noFill/>
        </p:spPr>
        <p:txBody>
          <a:bodyPr wrap="square" rtlCol="0">
            <a:spAutoFit/>
          </a:bodyPr>
          <a:lstStyle/>
          <a:p>
            <a:pPr marL="285750" indent="-285750">
              <a:lnSpc>
                <a:spcPct val="150000"/>
              </a:lnSpc>
              <a:buFont typeface="Wingdings" pitchFamily="2" charset="2"/>
              <a:buChar char="l"/>
            </a:pPr>
            <a:r>
              <a:rPr lang="en-AU" altLang="zh-CN" b="1" i="0" dirty="0">
                <a:solidFill>
                  <a:srgbClr val="292929"/>
                </a:solidFill>
                <a:effectLst/>
              </a:rPr>
              <a:t>COMPAS</a:t>
            </a:r>
            <a:r>
              <a:rPr lang="en-AU" altLang="zh-CN" b="0" i="0" dirty="0">
                <a:solidFill>
                  <a:srgbClr val="292929"/>
                </a:solidFill>
                <a:effectLst/>
              </a:rPr>
              <a:t> (Correctional Offender Management Profiling for Alternative Sanctions) algorithm</a:t>
            </a:r>
            <a:r>
              <a:rPr lang="zh-CN" altLang="en-US" b="0" i="0" dirty="0">
                <a:solidFill>
                  <a:srgbClr val="292929"/>
                </a:solidFill>
                <a:effectLst/>
              </a:rPr>
              <a:t> </a:t>
            </a:r>
            <a:r>
              <a:rPr lang="en-US" altLang="zh-CN" b="0" i="0" dirty="0">
                <a:solidFill>
                  <a:srgbClr val="292929"/>
                </a:solidFill>
                <a:effectLst/>
              </a:rPr>
              <a:t>used</a:t>
            </a:r>
            <a:r>
              <a:rPr lang="zh-CN" altLang="en-US" b="0" i="0" dirty="0">
                <a:solidFill>
                  <a:srgbClr val="292929"/>
                </a:solidFill>
                <a:effectLst/>
              </a:rPr>
              <a:t> </a:t>
            </a:r>
            <a:r>
              <a:rPr lang="en-US" altLang="zh-CN" b="0" i="0" dirty="0">
                <a:solidFill>
                  <a:srgbClr val="292929"/>
                </a:solidFill>
                <a:effectLst/>
              </a:rPr>
              <a:t>by</a:t>
            </a:r>
            <a:r>
              <a:rPr lang="zh-CN" altLang="en-US" b="0" i="0" dirty="0">
                <a:solidFill>
                  <a:srgbClr val="292929"/>
                </a:solidFill>
                <a:effectLst/>
              </a:rPr>
              <a:t> </a:t>
            </a:r>
            <a:r>
              <a:rPr lang="en-US" altLang="zh-CN" b="0" i="0" dirty="0">
                <a:solidFill>
                  <a:srgbClr val="292929"/>
                </a:solidFill>
                <a:effectLst/>
              </a:rPr>
              <a:t>US</a:t>
            </a:r>
            <a:r>
              <a:rPr lang="zh-CN" altLang="en-US" b="0" i="0" dirty="0">
                <a:solidFill>
                  <a:srgbClr val="292929"/>
                </a:solidFill>
                <a:effectLst/>
              </a:rPr>
              <a:t> </a:t>
            </a:r>
            <a:r>
              <a:rPr lang="en-US" altLang="zh-CN" b="0" i="0" dirty="0">
                <a:solidFill>
                  <a:srgbClr val="292929"/>
                </a:solidFill>
                <a:effectLst/>
              </a:rPr>
              <a:t>court</a:t>
            </a:r>
            <a:r>
              <a:rPr lang="zh-CN" altLang="en-US" b="0" i="0" dirty="0">
                <a:solidFill>
                  <a:srgbClr val="292929"/>
                </a:solidFill>
                <a:effectLst/>
              </a:rPr>
              <a:t> </a:t>
            </a:r>
            <a:r>
              <a:rPr lang="en-US" altLang="zh-CN" b="0" i="0" dirty="0">
                <a:solidFill>
                  <a:srgbClr val="292929"/>
                </a:solidFill>
                <a:effectLst/>
              </a:rPr>
              <a:t>systems</a:t>
            </a:r>
          </a:p>
          <a:p>
            <a:pPr marL="285750" indent="-285750">
              <a:lnSpc>
                <a:spcPct val="150000"/>
              </a:lnSpc>
              <a:buFont typeface="Wingdings" pitchFamily="2" charset="2"/>
              <a:buChar char="l"/>
            </a:pPr>
            <a:r>
              <a:rPr lang="en-US" altLang="zh-CN" dirty="0">
                <a:solidFill>
                  <a:srgbClr val="292929"/>
                </a:solidFill>
              </a:rPr>
              <a:t>A</a:t>
            </a:r>
            <a:r>
              <a:rPr lang="zh-CN" altLang="en-US" dirty="0">
                <a:solidFill>
                  <a:srgbClr val="292929"/>
                </a:solidFill>
              </a:rPr>
              <a:t> </a:t>
            </a:r>
            <a:r>
              <a:rPr lang="en-US" altLang="zh-CN" dirty="0">
                <a:solidFill>
                  <a:srgbClr val="292929"/>
                </a:solidFill>
              </a:rPr>
              <a:t>fairness</a:t>
            </a:r>
            <a:r>
              <a:rPr lang="zh-CN" altLang="en-US" dirty="0">
                <a:solidFill>
                  <a:srgbClr val="292929"/>
                </a:solidFill>
              </a:rPr>
              <a:t> </a:t>
            </a:r>
            <a:r>
              <a:rPr lang="en-US" altLang="zh-CN" dirty="0">
                <a:solidFill>
                  <a:srgbClr val="292929"/>
                </a:solidFill>
              </a:rPr>
              <a:t>study</a:t>
            </a:r>
            <a:r>
              <a:rPr lang="zh-CN" altLang="en-US" dirty="0">
                <a:solidFill>
                  <a:srgbClr val="292929"/>
                </a:solidFill>
              </a:rPr>
              <a:t> </a:t>
            </a:r>
            <a:r>
              <a:rPr lang="en-US" altLang="zh-CN" dirty="0">
                <a:solidFill>
                  <a:srgbClr val="292929"/>
                </a:solidFill>
              </a:rPr>
              <a:t>conducted</a:t>
            </a:r>
            <a:r>
              <a:rPr lang="zh-CN" altLang="en-US" dirty="0">
                <a:solidFill>
                  <a:srgbClr val="292929"/>
                </a:solidFill>
              </a:rPr>
              <a:t> </a:t>
            </a:r>
            <a:r>
              <a:rPr lang="en-US" altLang="zh-CN" dirty="0">
                <a:solidFill>
                  <a:srgbClr val="292929"/>
                </a:solidFill>
              </a:rPr>
              <a:t>by</a:t>
            </a:r>
            <a:r>
              <a:rPr lang="zh-CN" altLang="en-US" dirty="0">
                <a:solidFill>
                  <a:srgbClr val="292929"/>
                </a:solidFill>
              </a:rPr>
              <a:t> </a:t>
            </a:r>
            <a:r>
              <a:rPr lang="en-AU" altLang="zh-CN" dirty="0">
                <a:solidFill>
                  <a:srgbClr val="292929"/>
                </a:solidFill>
              </a:rPr>
              <a:t> ProPublica</a:t>
            </a:r>
            <a:r>
              <a:rPr lang="zh-CN" altLang="en-US" dirty="0">
                <a:solidFill>
                  <a:srgbClr val="292929"/>
                </a:solidFill>
              </a:rPr>
              <a:t> </a:t>
            </a:r>
            <a:r>
              <a:rPr lang="en-US" altLang="zh-CN" dirty="0">
                <a:solidFill>
                  <a:srgbClr val="292929"/>
                </a:solidFill>
              </a:rPr>
              <a:t>(</a:t>
            </a:r>
            <a:r>
              <a:rPr lang="en-AU" altLang="zh-CN" dirty="0">
                <a:solidFill>
                  <a:srgbClr val="292929"/>
                </a:solidFill>
              </a:rPr>
              <a:t>a Pulitzer Prize-winning non</a:t>
            </a:r>
            <a:r>
              <a:rPr lang="en-US" altLang="zh-CN" dirty="0">
                <a:solidFill>
                  <a:srgbClr val="292929"/>
                </a:solidFill>
              </a:rPr>
              <a:t>-</a:t>
            </a:r>
            <a:r>
              <a:rPr lang="en-AU" altLang="zh-CN" dirty="0">
                <a:solidFill>
                  <a:srgbClr val="292929"/>
                </a:solidFill>
              </a:rPr>
              <a:t>profit news</a:t>
            </a:r>
            <a:r>
              <a:rPr lang="zh-CN" altLang="en-US" dirty="0">
                <a:solidFill>
                  <a:srgbClr val="292929"/>
                </a:solidFill>
              </a:rPr>
              <a:t> </a:t>
            </a:r>
            <a:r>
              <a:rPr lang="en-AU" altLang="zh-CN" dirty="0">
                <a:solidFill>
                  <a:srgbClr val="292929"/>
                </a:solidFill>
              </a:rPr>
              <a:t>organization</a:t>
            </a:r>
            <a:r>
              <a:rPr lang="en-US" altLang="zh-CN" dirty="0">
                <a:solidFill>
                  <a:srgbClr val="292929"/>
                </a:solidFill>
              </a:rPr>
              <a:t>)</a:t>
            </a:r>
            <a:endParaRPr lang="en-US" altLang="zh-CN" b="0" i="0" dirty="0">
              <a:solidFill>
                <a:srgbClr val="292929"/>
              </a:solidFill>
              <a:effectLst/>
            </a:endParaRPr>
          </a:p>
          <a:p>
            <a:pPr marL="285750" indent="-285750">
              <a:lnSpc>
                <a:spcPct val="150000"/>
              </a:lnSpc>
              <a:buFont typeface="Wingdings" pitchFamily="2" charset="2"/>
              <a:buChar char="l"/>
            </a:pPr>
            <a:r>
              <a:rPr kumimoji="1" lang="en-US" altLang="zh-CN" dirty="0">
                <a:solidFill>
                  <a:srgbClr val="292929"/>
                </a:solidFill>
                <a:cs typeface="Arial" panose="020B0604020202020204" pitchFamily="34" charset="0"/>
              </a:rPr>
              <a:t>The</a:t>
            </a:r>
            <a:r>
              <a:rPr kumimoji="1" lang="zh-CN" altLang="en-US" dirty="0">
                <a:solidFill>
                  <a:srgbClr val="292929"/>
                </a:solidFill>
                <a:cs typeface="Arial" panose="020B0604020202020204" pitchFamily="34" charset="0"/>
              </a:rPr>
              <a:t> </a:t>
            </a:r>
            <a:r>
              <a:rPr kumimoji="1" lang="en-US" altLang="zh-CN" dirty="0">
                <a:solidFill>
                  <a:srgbClr val="292929"/>
                </a:solidFill>
                <a:cs typeface="Arial" panose="020B0604020202020204" pitchFamily="34" charset="0"/>
              </a:rPr>
              <a:t>prob</a:t>
            </a:r>
            <a:r>
              <a:rPr kumimoji="1" lang="zh-CN" altLang="en-US" dirty="0">
                <a:solidFill>
                  <a:srgbClr val="292929"/>
                </a:solidFill>
                <a:cs typeface="Arial" panose="020B0604020202020204" pitchFamily="34" charset="0"/>
              </a:rPr>
              <a:t> </a:t>
            </a:r>
            <a:r>
              <a:rPr kumimoji="1" lang="en-US" altLang="zh-CN" dirty="0">
                <a:solidFill>
                  <a:srgbClr val="292929"/>
                </a:solidFill>
                <a:cs typeface="Arial" panose="020B0604020202020204" pitchFamily="34" charset="0"/>
              </a:rPr>
              <a:t>of</a:t>
            </a:r>
            <a:r>
              <a:rPr kumimoji="1" lang="zh-CN" altLang="en-US" dirty="0">
                <a:solidFill>
                  <a:srgbClr val="292929"/>
                </a:solidFill>
                <a:cs typeface="Arial" panose="020B0604020202020204" pitchFamily="34" charset="0"/>
              </a:rPr>
              <a:t> </a:t>
            </a:r>
            <a:r>
              <a:rPr kumimoji="1" lang="en-US" altLang="zh-CN" dirty="0">
                <a:solidFill>
                  <a:srgbClr val="292929"/>
                </a:solidFill>
                <a:cs typeface="Arial" panose="020B0604020202020204" pitchFamily="34" charset="0"/>
              </a:rPr>
              <a:t>reoffend:</a:t>
            </a:r>
            <a:r>
              <a:rPr kumimoji="1" lang="zh-CN" altLang="en-US" dirty="0">
                <a:solidFill>
                  <a:srgbClr val="292929"/>
                </a:solidFill>
                <a:cs typeface="Arial" panose="020B0604020202020204" pitchFamily="34" charset="0"/>
              </a:rPr>
              <a:t> </a:t>
            </a:r>
            <a:r>
              <a:rPr kumimoji="1" lang="en-US" altLang="zh-CN" dirty="0">
                <a:solidFill>
                  <a:srgbClr val="292929"/>
                </a:solidFill>
                <a:cs typeface="Arial" panose="020B0604020202020204" pitchFamily="34" charset="0"/>
              </a:rPr>
              <a:t>black</a:t>
            </a:r>
            <a:r>
              <a:rPr kumimoji="1" lang="zh-CN" altLang="en-US" dirty="0">
                <a:solidFill>
                  <a:srgbClr val="292929"/>
                </a:solidFill>
                <a:cs typeface="Arial" panose="020B0604020202020204" pitchFamily="34" charset="0"/>
              </a:rPr>
              <a:t> </a:t>
            </a:r>
            <a:r>
              <a:rPr kumimoji="1" lang="en-US" altLang="zh-CN" dirty="0">
                <a:solidFill>
                  <a:srgbClr val="292929"/>
                </a:solidFill>
                <a:cs typeface="Arial" panose="020B0604020202020204" pitchFamily="34" charset="0"/>
              </a:rPr>
              <a:t>offenders</a:t>
            </a:r>
            <a:r>
              <a:rPr kumimoji="1" lang="zh-CN" altLang="en-US" dirty="0">
                <a:solidFill>
                  <a:srgbClr val="292929"/>
                </a:solidFill>
                <a:cs typeface="Arial" panose="020B0604020202020204" pitchFamily="34" charset="0"/>
              </a:rPr>
              <a:t> </a:t>
            </a:r>
            <a:r>
              <a:rPr kumimoji="1" lang="en-US" altLang="zh-CN" dirty="0">
                <a:solidFill>
                  <a:srgbClr val="292929"/>
                </a:solidFill>
                <a:cs typeface="Arial" panose="020B0604020202020204" pitchFamily="34" charset="0"/>
              </a:rPr>
              <a:t>(45%)</a:t>
            </a:r>
            <a:r>
              <a:rPr kumimoji="1" lang="zh-CN" altLang="en-US" dirty="0">
                <a:solidFill>
                  <a:srgbClr val="292929"/>
                </a:solidFill>
                <a:cs typeface="Arial" panose="020B0604020202020204" pitchFamily="34" charset="0"/>
              </a:rPr>
              <a:t> </a:t>
            </a:r>
            <a:r>
              <a:rPr kumimoji="1" lang="en-US" altLang="zh-CN" dirty="0">
                <a:solidFill>
                  <a:srgbClr val="292929"/>
                </a:solidFill>
                <a:cs typeface="Arial" panose="020B0604020202020204" pitchFamily="34" charset="0"/>
              </a:rPr>
              <a:t>vs</a:t>
            </a:r>
            <a:r>
              <a:rPr kumimoji="1" lang="zh-CN" altLang="en-US" dirty="0">
                <a:solidFill>
                  <a:srgbClr val="292929"/>
                </a:solidFill>
                <a:cs typeface="Arial" panose="020B0604020202020204" pitchFamily="34" charset="0"/>
              </a:rPr>
              <a:t> </a:t>
            </a:r>
            <a:r>
              <a:rPr kumimoji="1" lang="en-US" altLang="zh-CN" dirty="0">
                <a:solidFill>
                  <a:srgbClr val="292929"/>
                </a:solidFill>
                <a:cs typeface="Arial" panose="020B0604020202020204" pitchFamily="34" charset="0"/>
              </a:rPr>
              <a:t>white</a:t>
            </a:r>
            <a:r>
              <a:rPr kumimoji="1" lang="zh-CN" altLang="en-US" dirty="0">
                <a:solidFill>
                  <a:srgbClr val="292929"/>
                </a:solidFill>
                <a:cs typeface="Arial" panose="020B0604020202020204" pitchFamily="34" charset="0"/>
              </a:rPr>
              <a:t> </a:t>
            </a:r>
            <a:r>
              <a:rPr kumimoji="1" lang="en-US" altLang="zh-CN" dirty="0">
                <a:solidFill>
                  <a:srgbClr val="292929"/>
                </a:solidFill>
                <a:cs typeface="Arial" panose="020B0604020202020204" pitchFamily="34" charset="0"/>
              </a:rPr>
              <a:t>offenders</a:t>
            </a:r>
            <a:r>
              <a:rPr kumimoji="1" lang="zh-CN" altLang="en-US" dirty="0">
                <a:solidFill>
                  <a:srgbClr val="292929"/>
                </a:solidFill>
                <a:cs typeface="Arial" panose="020B0604020202020204" pitchFamily="34" charset="0"/>
              </a:rPr>
              <a:t> </a:t>
            </a:r>
            <a:r>
              <a:rPr kumimoji="1" lang="en-US" altLang="zh-CN" dirty="0">
                <a:solidFill>
                  <a:srgbClr val="292929"/>
                </a:solidFill>
                <a:cs typeface="Arial" panose="020B0604020202020204" pitchFamily="34" charset="0"/>
              </a:rPr>
              <a:t>(23%)</a:t>
            </a:r>
          </a:p>
          <a:p>
            <a:pPr marL="285750" indent="-285750">
              <a:lnSpc>
                <a:spcPct val="150000"/>
              </a:lnSpc>
              <a:buFont typeface="Wingdings" pitchFamily="2" charset="2"/>
              <a:buChar char="l"/>
            </a:pPr>
            <a:endParaRPr kumimoji="1" lang="en-US" altLang="zh-CN" dirty="0">
              <a:solidFill>
                <a:srgbClr val="292929"/>
              </a:solidFill>
              <a:cs typeface="Arial" panose="020B0604020202020204" pitchFamily="34" charset="0"/>
            </a:endParaRPr>
          </a:p>
        </p:txBody>
      </p:sp>
      <p:pic>
        <p:nvPicPr>
          <p:cNvPr id="5124" name="Picture 4">
            <a:extLst>
              <a:ext uri="{FF2B5EF4-FFF2-40B4-BE49-F238E27FC236}">
                <a16:creationId xmlns:a16="http://schemas.microsoft.com/office/drawing/2014/main" id="{77D77918-018A-F76C-F5E9-9AA6C324E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628800"/>
            <a:ext cx="4893983" cy="2752865"/>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DE8D6D9E-3131-8224-FB1F-4706589BC3F4}"/>
              </a:ext>
            </a:extLst>
          </p:cNvPr>
          <p:cNvSpPr txBox="1"/>
          <p:nvPr/>
        </p:nvSpPr>
        <p:spPr>
          <a:xfrm>
            <a:off x="767408" y="4534930"/>
            <a:ext cx="4893983" cy="738664"/>
          </a:xfrm>
          <a:prstGeom prst="rect">
            <a:avLst/>
          </a:prstGeom>
          <a:noFill/>
        </p:spPr>
        <p:txBody>
          <a:bodyPr wrap="square" rtlCol="0">
            <a:spAutoFit/>
          </a:bodyPr>
          <a:lstStyle/>
          <a:p>
            <a:r>
              <a:rPr kumimoji="1" lang="en-AU" altLang="zh-CN" sz="1400" dirty="0">
                <a:hlinkClick r:id="rId4"/>
              </a:rPr>
              <a:t>https://www.propublica.org/article/machine-bias-risk-assessments-in-criminal-sentencing</a:t>
            </a:r>
            <a:r>
              <a:rPr kumimoji="1" lang="zh-CN" altLang="en-US" sz="1400" dirty="0"/>
              <a:t> </a:t>
            </a:r>
          </a:p>
          <a:p>
            <a:endParaRPr kumimoji="1" lang="zh-CN" altLang="en-US" sz="1400" dirty="0"/>
          </a:p>
        </p:txBody>
      </p:sp>
    </p:spTree>
    <p:extLst>
      <p:ext uri="{BB962C8B-B14F-4D97-AF65-F5344CB8AC3E}">
        <p14:creationId xmlns:p14="http://schemas.microsoft.com/office/powerpoint/2010/main" val="2079733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200" dirty="0"/>
              <a:t>On Social Responsibility in IT</a:t>
            </a:r>
          </a:p>
        </p:txBody>
      </p:sp>
      <p:sp>
        <p:nvSpPr>
          <p:cNvPr id="3" name="Content Placeholder 2"/>
          <p:cNvSpPr>
            <a:spLocks noGrp="1"/>
          </p:cNvSpPr>
          <p:nvPr>
            <p:ph idx="1"/>
          </p:nvPr>
        </p:nvSpPr>
        <p:spPr/>
        <p:txBody>
          <a:bodyPr>
            <a:normAutofit/>
          </a:bodyPr>
          <a:lstStyle/>
          <a:p>
            <a:r>
              <a:rPr lang="en-US" sz="2400" dirty="0"/>
              <a:t>As IT Professionals we have a lot of responsibilities to the community, stakeholders, and each other. </a:t>
            </a:r>
          </a:p>
          <a:p>
            <a:r>
              <a:rPr lang="en-US" sz="2400" dirty="0"/>
              <a:t>For example: safety and security of systems, maintaining privacy and confidentiality, protection of critical infrastructure, intellectual property, plagiarism, ethical behavior</a:t>
            </a:r>
            <a:r>
              <a:rPr lang="is-IS" sz="2400" dirty="0"/>
              <a:t>…</a:t>
            </a:r>
          </a:p>
          <a:p>
            <a:r>
              <a:rPr lang="is-IS" sz="2400" dirty="0"/>
              <a:t>What would you do? </a:t>
            </a:r>
            <a:r>
              <a:rPr lang="en-US" sz="2400" dirty="0"/>
              <a:t>W</a:t>
            </a:r>
            <a:r>
              <a:rPr lang="is-IS" sz="2400" dirty="0"/>
              <a:t>hy? How can we know the “right” thing to do??</a:t>
            </a:r>
            <a:endParaRPr lang="en-US" sz="2400" dirty="0"/>
          </a:p>
          <a:p>
            <a:pPr marL="0" indent="0">
              <a:buNone/>
            </a:pPr>
            <a:endParaRPr lang="en-AU" sz="2400" dirty="0"/>
          </a:p>
        </p:txBody>
      </p:sp>
    </p:spTree>
    <p:extLst>
      <p:ext uri="{BB962C8B-B14F-4D97-AF65-F5344CB8AC3E}">
        <p14:creationId xmlns:p14="http://schemas.microsoft.com/office/powerpoint/2010/main" val="3376237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200" dirty="0"/>
              <a:t>Example – Ariane  5 Rocket</a:t>
            </a:r>
          </a:p>
        </p:txBody>
      </p:sp>
      <p:sp>
        <p:nvSpPr>
          <p:cNvPr id="4" name="Rectangle 3">
            <a:extLst>
              <a:ext uri="{FF2B5EF4-FFF2-40B4-BE49-F238E27FC236}">
                <a16:creationId xmlns:a16="http://schemas.microsoft.com/office/drawing/2014/main" id="{549FBF5D-1750-824D-9C4C-102864402033}"/>
              </a:ext>
            </a:extLst>
          </p:cNvPr>
          <p:cNvSpPr/>
          <p:nvPr/>
        </p:nvSpPr>
        <p:spPr>
          <a:xfrm>
            <a:off x="2936452" y="5795972"/>
            <a:ext cx="6304927" cy="369332"/>
          </a:xfrm>
          <a:prstGeom prst="rect">
            <a:avLst/>
          </a:prstGeom>
        </p:spPr>
        <p:txBody>
          <a:bodyPr wrap="square">
            <a:spAutoFit/>
          </a:bodyPr>
          <a:lstStyle/>
          <a:p>
            <a:r>
              <a:rPr lang="en-AU" dirty="0">
                <a:hlinkClick r:id="rId3"/>
              </a:rPr>
              <a:t>https://www.youtube.com/watch?v=gp_D8r-2hwk</a:t>
            </a:r>
            <a:endParaRPr lang="en-US" dirty="0"/>
          </a:p>
        </p:txBody>
      </p:sp>
      <p:pic>
        <p:nvPicPr>
          <p:cNvPr id="5" name="Picture 4">
            <a:extLst>
              <a:ext uri="{FF2B5EF4-FFF2-40B4-BE49-F238E27FC236}">
                <a16:creationId xmlns:a16="http://schemas.microsoft.com/office/drawing/2014/main" id="{3823295F-69F5-3D48-9562-2BBF47F49CA5}"/>
              </a:ext>
            </a:extLst>
          </p:cNvPr>
          <p:cNvPicPr>
            <a:picLocks noChangeAspect="1"/>
          </p:cNvPicPr>
          <p:nvPr/>
        </p:nvPicPr>
        <p:blipFill>
          <a:blip r:embed="rId4"/>
          <a:stretch>
            <a:fillRect/>
          </a:stretch>
        </p:blipFill>
        <p:spPr>
          <a:xfrm>
            <a:off x="4039478" y="2268034"/>
            <a:ext cx="4113039" cy="3095603"/>
          </a:xfrm>
          <a:prstGeom prst="rect">
            <a:avLst/>
          </a:prstGeom>
        </p:spPr>
      </p:pic>
      <p:sp>
        <p:nvSpPr>
          <p:cNvPr id="6" name="文本框 5">
            <a:extLst>
              <a:ext uri="{FF2B5EF4-FFF2-40B4-BE49-F238E27FC236}">
                <a16:creationId xmlns:a16="http://schemas.microsoft.com/office/drawing/2014/main" id="{09CFC9FA-20B9-0F62-CF91-D69617D580B0}"/>
              </a:ext>
            </a:extLst>
          </p:cNvPr>
          <p:cNvSpPr txBox="1"/>
          <p:nvPr/>
        </p:nvSpPr>
        <p:spPr>
          <a:xfrm>
            <a:off x="2312749" y="1466367"/>
            <a:ext cx="7566495" cy="461665"/>
          </a:xfrm>
          <a:prstGeom prst="rect">
            <a:avLst/>
          </a:prstGeom>
          <a:noFill/>
        </p:spPr>
        <p:txBody>
          <a:bodyPr wrap="none" rtlCol="0">
            <a:spAutoFit/>
          </a:bodyPr>
          <a:lstStyle/>
          <a:p>
            <a:r>
              <a:rPr lang="en-US" altLang="zh-CN" sz="2400" b="0" i="0" dirty="0">
                <a:solidFill>
                  <a:srgbClr val="333333"/>
                </a:solidFill>
                <a:effectLst/>
                <a:latin typeface="Microsoft YaHei" panose="020B0503020204020204" pitchFamily="34" charset="-122"/>
                <a:ea typeface="Microsoft YaHei" panose="020B0503020204020204" pitchFamily="34" charset="-122"/>
              </a:rPr>
              <a:t>1996</a:t>
            </a:r>
            <a:r>
              <a:rPr lang="zh-CN" altLang="en-US" sz="2400" b="0" i="0" dirty="0">
                <a:solidFill>
                  <a:srgbClr val="333333"/>
                </a:solidFill>
                <a:effectLst/>
                <a:latin typeface="Microsoft YaHei" panose="020B0503020204020204" pitchFamily="34" charset="-122"/>
                <a:ea typeface="Microsoft YaHei" panose="020B0503020204020204" pitchFamily="34" charset="-122"/>
              </a:rPr>
              <a:t>年阿丽亚娜</a:t>
            </a:r>
            <a:r>
              <a:rPr lang="en-US" altLang="zh-CN" sz="2400" b="0" i="0" dirty="0">
                <a:solidFill>
                  <a:srgbClr val="333333"/>
                </a:solidFill>
                <a:effectLst/>
                <a:latin typeface="Microsoft YaHei" panose="020B0503020204020204" pitchFamily="34" charset="-122"/>
                <a:ea typeface="Microsoft YaHei" panose="020B0503020204020204" pitchFamily="34" charset="-122"/>
              </a:rPr>
              <a:t>5</a:t>
            </a:r>
            <a:r>
              <a:rPr lang="zh-CN" altLang="en-US" sz="2400" b="0" i="0" dirty="0">
                <a:solidFill>
                  <a:srgbClr val="333333"/>
                </a:solidFill>
                <a:effectLst/>
                <a:latin typeface="Microsoft YaHei" panose="020B0503020204020204" pitchFamily="34" charset="-122"/>
                <a:ea typeface="Microsoft YaHei" panose="020B0503020204020204" pitchFamily="34" charset="-122"/>
              </a:rPr>
              <a:t>火箭首飞失败，在发射</a:t>
            </a:r>
            <a:r>
              <a:rPr lang="en-US" altLang="zh-CN" sz="2400" b="0" i="0" dirty="0">
                <a:solidFill>
                  <a:srgbClr val="333333"/>
                </a:solidFill>
                <a:effectLst/>
                <a:latin typeface="Microsoft YaHei" panose="020B0503020204020204" pitchFamily="34" charset="-122"/>
                <a:ea typeface="Microsoft YaHei" panose="020B0503020204020204" pitchFamily="34" charset="-122"/>
              </a:rPr>
              <a:t>40</a:t>
            </a:r>
            <a:r>
              <a:rPr lang="zh-CN" altLang="en-US" sz="2400" b="0" i="0" dirty="0">
                <a:solidFill>
                  <a:srgbClr val="333333"/>
                </a:solidFill>
                <a:effectLst/>
                <a:latin typeface="Microsoft YaHei" panose="020B0503020204020204" pitchFamily="34" charset="-122"/>
                <a:ea typeface="Microsoft YaHei" panose="020B0503020204020204" pitchFamily="34" charset="-122"/>
              </a:rPr>
              <a:t>秒后</a:t>
            </a:r>
            <a:r>
              <a:rPr lang="zh-CN" altLang="en-US" sz="2400" b="0" i="0" dirty="0">
                <a:solidFill>
                  <a:srgbClr val="F73131"/>
                </a:solidFill>
                <a:effectLst/>
                <a:latin typeface="Microsoft YaHei" panose="020B0503020204020204" pitchFamily="34" charset="-122"/>
                <a:ea typeface="Microsoft YaHei" panose="020B0503020204020204" pitchFamily="34" charset="-122"/>
              </a:rPr>
              <a:t>爆炸</a:t>
            </a:r>
            <a:endParaRPr kumimoji="1" lang="zh-CN" altLang="en-US" sz="2400"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58169CC1-E6AD-30EB-B840-7A0E53BF6ADF}"/>
              </a:ext>
            </a:extLst>
          </p:cNvPr>
          <p:cNvSpPr txBox="1"/>
          <p:nvPr/>
        </p:nvSpPr>
        <p:spPr>
          <a:xfrm>
            <a:off x="8610600" y="2799627"/>
            <a:ext cx="2743200" cy="707886"/>
          </a:xfrm>
          <a:prstGeom prst="rect">
            <a:avLst/>
          </a:prstGeom>
          <a:noFill/>
        </p:spPr>
        <p:txBody>
          <a:bodyPr wrap="square" rtlCol="0">
            <a:spAutoFit/>
          </a:bodyPr>
          <a:lstStyle/>
          <a:p>
            <a:r>
              <a:rPr lang="en-AU" altLang="zh-CN" sz="2000" b="0" i="0" dirty="0">
                <a:solidFill>
                  <a:srgbClr val="F73131"/>
                </a:solidFill>
                <a:effectLst/>
                <a:latin typeface="Microsoft YaHei" panose="020B0503020204020204" pitchFamily="34" charset="-122"/>
                <a:ea typeface="Microsoft YaHei" panose="020B0503020204020204" pitchFamily="34" charset="-122"/>
              </a:rPr>
              <a:t>Ariane</a:t>
            </a:r>
            <a:r>
              <a:rPr lang="en-AU" altLang="zh-CN" sz="2000" b="0" i="0" dirty="0">
                <a:solidFill>
                  <a:srgbClr val="333333"/>
                </a:solidFill>
                <a:effectLst/>
                <a:latin typeface="Microsoft YaHei" panose="020B0503020204020204" pitchFamily="34" charset="-122"/>
                <a:ea typeface="Microsoft YaHei" panose="020B0503020204020204" pitchFamily="34" charset="-122"/>
              </a:rPr>
              <a:t> </a:t>
            </a:r>
            <a:r>
              <a:rPr lang="en-AU" altLang="zh-CN" sz="2000" b="0" i="0" dirty="0">
                <a:solidFill>
                  <a:srgbClr val="F73131"/>
                </a:solidFill>
                <a:effectLst/>
                <a:latin typeface="Microsoft YaHei" panose="020B0503020204020204" pitchFamily="34" charset="-122"/>
                <a:ea typeface="Microsoft YaHei" panose="020B0503020204020204" pitchFamily="34" charset="-122"/>
              </a:rPr>
              <a:t>5</a:t>
            </a:r>
            <a:r>
              <a:rPr lang="zh-CN" altLang="en-US" sz="2000" b="0" i="0" dirty="0">
                <a:solidFill>
                  <a:srgbClr val="F73131"/>
                </a:solidFill>
                <a:effectLst/>
                <a:latin typeface="Microsoft YaHei" panose="020B0503020204020204" pitchFamily="34" charset="-122"/>
                <a:ea typeface="Microsoft YaHei" panose="020B0503020204020204" pitchFamily="34" charset="-122"/>
              </a:rPr>
              <a:t>爆炸</a:t>
            </a:r>
            <a:r>
              <a:rPr lang="zh-CN" altLang="en-US" sz="2000" b="0" i="0" dirty="0">
                <a:solidFill>
                  <a:srgbClr val="333333"/>
                </a:solidFill>
                <a:effectLst/>
                <a:latin typeface="Microsoft YaHei" panose="020B0503020204020204" pitchFamily="34" charset="-122"/>
                <a:ea typeface="Microsoft YaHei" panose="020B0503020204020204" pitchFamily="34" charset="-122"/>
              </a:rPr>
              <a:t>是历史上最昂贵的软件错误之一</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273263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200" dirty="0"/>
              <a:t>Example – Ariane 5 Rocket</a:t>
            </a:r>
          </a:p>
        </p:txBody>
      </p:sp>
      <p:sp>
        <p:nvSpPr>
          <p:cNvPr id="5" name="Rectangle 4"/>
          <p:cNvSpPr/>
          <p:nvPr/>
        </p:nvSpPr>
        <p:spPr>
          <a:xfrm>
            <a:off x="1190869" y="1412776"/>
            <a:ext cx="7363206" cy="3194721"/>
          </a:xfrm>
          <a:prstGeom prst="rect">
            <a:avLst/>
          </a:prstGeom>
        </p:spPr>
        <p:txBody>
          <a:bodyPr wrap="square">
            <a:spAutoFit/>
          </a:bodyPr>
          <a:lstStyle/>
          <a:p>
            <a:pPr marL="285750" indent="-285750">
              <a:lnSpc>
                <a:spcPct val="90000"/>
              </a:lnSpc>
              <a:buFont typeface="Arial" panose="020B0604020202020204" pitchFamily="34" charset="0"/>
              <a:buChar char="•"/>
            </a:pPr>
            <a:r>
              <a:rPr lang="en-GB" altLang="x-none" sz="2800" dirty="0"/>
              <a:t>4 June 1996</a:t>
            </a:r>
          </a:p>
          <a:p>
            <a:pPr marL="285750" indent="-285750">
              <a:lnSpc>
                <a:spcPct val="90000"/>
              </a:lnSpc>
              <a:buFont typeface="Arial" panose="020B0604020202020204" pitchFamily="34" charset="0"/>
              <a:buChar char="•"/>
            </a:pPr>
            <a:r>
              <a:rPr lang="en-GB" altLang="x-none" sz="2800" dirty="0"/>
              <a:t>~40 seconds into launch</a:t>
            </a:r>
          </a:p>
          <a:p>
            <a:pPr marL="285750" indent="-285750">
              <a:lnSpc>
                <a:spcPct val="90000"/>
              </a:lnSpc>
              <a:buFont typeface="Arial" panose="020B0604020202020204" pitchFamily="34" charset="0"/>
              <a:buChar char="•"/>
            </a:pPr>
            <a:r>
              <a:rPr lang="en-GB" altLang="x-none" sz="2800" dirty="0"/>
              <a:t>altitude of ~3700m</a:t>
            </a:r>
          </a:p>
          <a:p>
            <a:pPr marL="285750" indent="-285750">
              <a:lnSpc>
                <a:spcPct val="90000"/>
              </a:lnSpc>
              <a:buFont typeface="Arial" panose="020B0604020202020204" pitchFamily="34" charset="0"/>
              <a:buChar char="•"/>
            </a:pPr>
            <a:r>
              <a:rPr lang="en-GB" altLang="x-none" sz="2800" dirty="0"/>
              <a:t>launcher veered off path and broke up</a:t>
            </a:r>
          </a:p>
          <a:p>
            <a:pPr marL="285750" indent="-285750">
              <a:lnSpc>
                <a:spcPct val="90000"/>
              </a:lnSpc>
              <a:buFont typeface="Arial" panose="020B0604020202020204" pitchFamily="34" charset="0"/>
              <a:buChar char="•"/>
            </a:pPr>
            <a:r>
              <a:rPr lang="en-GB" altLang="x-none" sz="2800" dirty="0"/>
              <a:t>then exploded</a:t>
            </a:r>
          </a:p>
          <a:p>
            <a:pPr marL="285750" indent="-285750">
              <a:lnSpc>
                <a:spcPct val="90000"/>
              </a:lnSpc>
              <a:buFont typeface="Arial" panose="020B0604020202020204" pitchFamily="34" charset="0"/>
              <a:buChar char="•"/>
            </a:pPr>
            <a:r>
              <a:rPr lang="en-GB" altLang="x-none" sz="2800" dirty="0"/>
              <a:t>~$500 million uninsured (maiden flight)</a:t>
            </a:r>
          </a:p>
          <a:p>
            <a:pPr marL="285750" indent="-285750">
              <a:lnSpc>
                <a:spcPct val="90000"/>
              </a:lnSpc>
              <a:buFont typeface="Arial" panose="020B0604020202020204" pitchFamily="34" charset="0"/>
              <a:buChar char="•"/>
            </a:pPr>
            <a:r>
              <a:rPr lang="en-GB" altLang="x-none" sz="2800" dirty="0"/>
              <a:t>Un-manned</a:t>
            </a:r>
            <a:endParaRPr lang="en-US" altLang="x-none" sz="2800" dirty="0"/>
          </a:p>
        </p:txBody>
      </p:sp>
    </p:spTree>
    <p:extLst>
      <p:ext uri="{BB962C8B-B14F-4D97-AF65-F5344CB8AC3E}">
        <p14:creationId xmlns:p14="http://schemas.microsoft.com/office/powerpoint/2010/main" val="19336176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200" dirty="0"/>
              <a:t>What happened</a:t>
            </a:r>
            <a:r>
              <a:rPr lang="zh-CN" altLang="en-US" sz="3200" dirty="0"/>
              <a:t>？</a:t>
            </a:r>
            <a:endParaRPr lang="en-AU" sz="3200" dirty="0"/>
          </a:p>
        </p:txBody>
      </p:sp>
      <p:sp>
        <p:nvSpPr>
          <p:cNvPr id="3" name="Content Placeholder 2"/>
          <p:cNvSpPr>
            <a:spLocks noGrp="1"/>
          </p:cNvSpPr>
          <p:nvPr>
            <p:ph idx="1"/>
          </p:nvPr>
        </p:nvSpPr>
        <p:spPr>
          <a:xfrm>
            <a:off x="1466850" y="1141412"/>
            <a:ext cx="10101758" cy="4575175"/>
          </a:xfrm>
        </p:spPr>
        <p:txBody>
          <a:bodyPr>
            <a:noAutofit/>
          </a:bodyPr>
          <a:lstStyle/>
          <a:p>
            <a:r>
              <a:rPr lang="en-GB" altLang="x-none" sz="2400" b="1" dirty="0">
                <a:solidFill>
                  <a:srgbClr val="C00000"/>
                </a:solidFill>
              </a:rPr>
              <a:t>Technically:</a:t>
            </a:r>
          </a:p>
          <a:p>
            <a:pPr lvl="1">
              <a:lnSpc>
                <a:spcPct val="120000"/>
              </a:lnSpc>
              <a:spcBef>
                <a:spcPts val="0"/>
              </a:spcBef>
            </a:pPr>
            <a:r>
              <a:rPr lang="en-GB" altLang="x-none" sz="2000" dirty="0"/>
              <a:t>Data conversion from a 64-bit floating point was too large for the target 16-bit signed integer value</a:t>
            </a:r>
          </a:p>
          <a:p>
            <a:pPr lvl="1">
              <a:lnSpc>
                <a:spcPct val="120000"/>
              </a:lnSpc>
              <a:spcBef>
                <a:spcPts val="0"/>
              </a:spcBef>
            </a:pPr>
            <a:r>
              <a:rPr lang="en-GB" altLang="x-none" sz="2000" dirty="0"/>
              <a:t>Data conversion was not protected</a:t>
            </a:r>
            <a:endParaRPr lang="en-GB" altLang="x-none" sz="2800" dirty="0"/>
          </a:p>
          <a:p>
            <a:r>
              <a:rPr lang="en-GB" altLang="x-none" sz="2400" b="1" dirty="0">
                <a:solidFill>
                  <a:srgbClr val="C00000"/>
                </a:solidFill>
              </a:rPr>
              <a:t>Causes:</a:t>
            </a:r>
          </a:p>
          <a:p>
            <a:pPr lvl="1">
              <a:lnSpc>
                <a:spcPct val="120000"/>
              </a:lnSpc>
              <a:spcBef>
                <a:spcPts val="0"/>
              </a:spcBef>
            </a:pPr>
            <a:r>
              <a:rPr lang="en-GB" altLang="x-none" sz="2000" dirty="0"/>
              <a:t>The software module in question actually served no useful purpose after launch!</a:t>
            </a:r>
          </a:p>
          <a:p>
            <a:pPr lvl="1">
              <a:lnSpc>
                <a:spcPct val="120000"/>
              </a:lnSpc>
              <a:spcBef>
                <a:spcPts val="0"/>
              </a:spcBef>
            </a:pPr>
            <a:r>
              <a:rPr lang="en-GB" altLang="x-none" sz="2000" dirty="0"/>
              <a:t>Was a carry over from Ariane 4</a:t>
            </a:r>
          </a:p>
          <a:p>
            <a:pPr lvl="1">
              <a:lnSpc>
                <a:spcPct val="120000"/>
              </a:lnSpc>
              <a:spcBef>
                <a:spcPts val="0"/>
              </a:spcBef>
            </a:pPr>
            <a:r>
              <a:rPr lang="en-GB" altLang="x-none" sz="2000" dirty="0"/>
              <a:t>Operand error occurred because Ariane 5 built up a horizontal velocity much more quickly than Ariane 4</a:t>
            </a:r>
          </a:p>
          <a:p>
            <a:pPr lvl="1">
              <a:lnSpc>
                <a:spcPct val="120000"/>
              </a:lnSpc>
              <a:spcBef>
                <a:spcPts val="0"/>
              </a:spcBef>
            </a:pPr>
            <a:endParaRPr lang="en-GB" altLang="x-none" sz="1800" dirty="0"/>
          </a:p>
          <a:p>
            <a:r>
              <a:rPr lang="en-GB" altLang="x-none" sz="2400" b="1" dirty="0"/>
              <a:t>Whose fault was this? What could/should have been done?</a:t>
            </a:r>
          </a:p>
          <a:p>
            <a:endParaRPr lang="en-AU" sz="800" dirty="0"/>
          </a:p>
        </p:txBody>
      </p:sp>
    </p:spTree>
    <p:extLst>
      <p:ext uri="{BB962C8B-B14F-4D97-AF65-F5344CB8AC3E}">
        <p14:creationId xmlns:p14="http://schemas.microsoft.com/office/powerpoint/2010/main" val="350812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2016 Australian Census debacle</a:t>
            </a:r>
          </a:p>
        </p:txBody>
      </p:sp>
      <p:sp>
        <p:nvSpPr>
          <p:cNvPr id="3" name="Content Placeholder 2"/>
          <p:cNvSpPr>
            <a:spLocks noGrp="1"/>
          </p:cNvSpPr>
          <p:nvPr>
            <p:ph idx="1"/>
          </p:nvPr>
        </p:nvSpPr>
        <p:spPr/>
        <p:txBody>
          <a:bodyPr>
            <a:normAutofit/>
          </a:bodyPr>
          <a:lstStyle/>
          <a:p>
            <a:r>
              <a:rPr lang="is-IS" sz="2400" dirty="0">
                <a:sym typeface="Wingdings"/>
              </a:rPr>
              <a:t>System too slow / didn’t respond</a:t>
            </a:r>
          </a:p>
          <a:p>
            <a:r>
              <a:rPr lang="is-IS" sz="2400" dirty="0">
                <a:sym typeface="Wingdings"/>
              </a:rPr>
              <a:t>Had to do it – people panicked</a:t>
            </a:r>
          </a:p>
          <a:p>
            <a:r>
              <a:rPr lang="is-IS" sz="2400" dirty="0">
                <a:sym typeface="Wingdings"/>
              </a:rPr>
              <a:t>Administrators thought under cyber-attack – shut it down</a:t>
            </a:r>
          </a:p>
          <a:p>
            <a:r>
              <a:rPr lang="is-IS" sz="2400" dirty="0">
                <a:sym typeface="Wingdings"/>
              </a:rPr>
              <a:t>Provider didn’t do sufficient scalability testing</a:t>
            </a:r>
          </a:p>
          <a:p>
            <a:r>
              <a:rPr lang="is-IS" sz="2400" dirty="0">
                <a:sym typeface="Wingdings"/>
              </a:rPr>
              <a:t>Political, economic, social fall-out</a:t>
            </a:r>
            <a:endParaRPr lang="en-US" sz="2400" dirty="0"/>
          </a:p>
          <a:p>
            <a:endParaRPr lang="en-US" sz="2400" b="1" dirty="0"/>
          </a:p>
          <a:p>
            <a:r>
              <a:rPr lang="en-US" sz="2400" b="1" dirty="0"/>
              <a:t>Who is responsible? What could/should have been done?</a:t>
            </a:r>
          </a:p>
          <a:p>
            <a:endParaRPr lang="en-US" sz="2400" dirty="0"/>
          </a:p>
        </p:txBody>
      </p:sp>
    </p:spTree>
    <p:extLst>
      <p:ext uri="{BB962C8B-B14F-4D97-AF65-F5344CB8AC3E}">
        <p14:creationId xmlns:p14="http://schemas.microsoft.com/office/powerpoint/2010/main" val="1468781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836032C-C150-AB14-DDAB-3D0594559A1E}"/>
              </a:ext>
            </a:extLst>
          </p:cNvPr>
          <p:cNvSpPr txBox="1">
            <a:spLocks/>
          </p:cNvSpPr>
          <p:nvPr/>
        </p:nvSpPr>
        <p:spPr>
          <a:xfrm>
            <a:off x="838200" y="3023356"/>
            <a:ext cx="10515600" cy="811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4800" dirty="0"/>
              <a:t>谢谢！</a:t>
            </a:r>
            <a:endParaRPr lang="en-US" altLang="zh-CN" sz="4800" dirty="0"/>
          </a:p>
        </p:txBody>
      </p:sp>
    </p:spTree>
    <p:extLst>
      <p:ext uri="{BB962C8B-B14F-4D97-AF65-F5344CB8AC3E}">
        <p14:creationId xmlns:p14="http://schemas.microsoft.com/office/powerpoint/2010/main" val="2515315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Current</a:t>
            </a:r>
            <a:r>
              <a:rPr lang="zh-CN" altLang="en-US" sz="3200" dirty="0"/>
              <a:t> </a:t>
            </a:r>
            <a:r>
              <a:rPr lang="en-US" altLang="zh-CN" sz="3200" dirty="0"/>
              <a:t>AI</a:t>
            </a:r>
            <a:r>
              <a:rPr lang="zh-CN" altLang="en-US" sz="3200" dirty="0"/>
              <a:t> </a:t>
            </a:r>
            <a:r>
              <a:rPr lang="en-US" altLang="zh-CN" sz="3200" dirty="0"/>
              <a:t>Models</a:t>
            </a:r>
            <a:endParaRPr lang="en-US" sz="3200" dirty="0"/>
          </a:p>
        </p:txBody>
      </p:sp>
      <p:sp>
        <p:nvSpPr>
          <p:cNvPr id="22" name="文本框 21">
            <a:extLst>
              <a:ext uri="{FF2B5EF4-FFF2-40B4-BE49-F238E27FC236}">
                <a16:creationId xmlns:a16="http://schemas.microsoft.com/office/drawing/2014/main" id="{43EA63D2-ADFC-C39E-68FC-7FC1A3EECDD3}"/>
              </a:ext>
            </a:extLst>
          </p:cNvPr>
          <p:cNvSpPr txBox="1"/>
          <p:nvPr/>
        </p:nvSpPr>
        <p:spPr>
          <a:xfrm>
            <a:off x="651093" y="5929535"/>
            <a:ext cx="10889813" cy="307777"/>
          </a:xfrm>
          <a:prstGeom prst="rect">
            <a:avLst/>
          </a:prstGeom>
          <a:noFill/>
        </p:spPr>
        <p:txBody>
          <a:bodyPr wrap="square" rtlCol="0">
            <a:spAutoFit/>
          </a:bodyPr>
          <a:lstStyle/>
          <a:p>
            <a:pPr algn="ctr"/>
            <a:r>
              <a:rPr kumimoji="1" lang="en-AU" altLang="zh-CN" sz="1400" dirty="0">
                <a:hlinkClick r:id="rId2"/>
              </a:rPr>
              <a:t>https://towardsdatascience.com/real-life-examples-of-discriminating-artificial-intelligence-cae395a90070</a:t>
            </a:r>
            <a:r>
              <a:rPr kumimoji="1" lang="zh-CN" altLang="en-US" sz="1400" dirty="0"/>
              <a:t> </a:t>
            </a:r>
          </a:p>
        </p:txBody>
      </p:sp>
      <p:sp>
        <p:nvSpPr>
          <p:cNvPr id="23" name="文本框 22">
            <a:extLst>
              <a:ext uri="{FF2B5EF4-FFF2-40B4-BE49-F238E27FC236}">
                <a16:creationId xmlns:a16="http://schemas.microsoft.com/office/drawing/2014/main" id="{E4D5076A-37DE-A2EA-195F-3C9A51F3CB14}"/>
              </a:ext>
            </a:extLst>
          </p:cNvPr>
          <p:cNvSpPr txBox="1"/>
          <p:nvPr/>
        </p:nvSpPr>
        <p:spPr>
          <a:xfrm>
            <a:off x="5399318" y="1700279"/>
            <a:ext cx="6011452" cy="3360279"/>
          </a:xfrm>
          <a:prstGeom prst="rect">
            <a:avLst/>
          </a:prstGeom>
          <a:noFill/>
        </p:spPr>
        <p:txBody>
          <a:bodyPr wrap="square" rtlCol="0">
            <a:spAutoFit/>
          </a:bodyPr>
          <a:lstStyle/>
          <a:p>
            <a:pPr marL="285750" indent="-285750">
              <a:lnSpc>
                <a:spcPct val="150000"/>
              </a:lnSpc>
              <a:buFont typeface="Wingdings" pitchFamily="2" charset="2"/>
              <a:buChar char="l"/>
            </a:pPr>
            <a:r>
              <a:rPr lang="en-AU" altLang="zh-CN" b="1" i="0" dirty="0" err="1">
                <a:solidFill>
                  <a:srgbClr val="292929"/>
                </a:solidFill>
                <a:effectLst/>
              </a:rPr>
              <a:t>PredPol</a:t>
            </a:r>
            <a:r>
              <a:rPr lang="zh-CN" altLang="en-US" b="1" i="0" dirty="0">
                <a:solidFill>
                  <a:srgbClr val="292929"/>
                </a:solidFill>
                <a:effectLst/>
              </a:rPr>
              <a:t> </a:t>
            </a:r>
            <a:r>
              <a:rPr lang="en-US" altLang="zh-CN" i="0" dirty="0">
                <a:solidFill>
                  <a:srgbClr val="292929"/>
                </a:solidFill>
                <a:effectLst/>
              </a:rPr>
              <a:t>(predictive policing)</a:t>
            </a:r>
            <a:r>
              <a:rPr lang="zh-CN" altLang="en-US" dirty="0">
                <a:solidFill>
                  <a:srgbClr val="292929"/>
                </a:solidFill>
              </a:rPr>
              <a:t> </a:t>
            </a:r>
            <a:r>
              <a:rPr lang="en-US" altLang="zh-CN" dirty="0">
                <a:solidFill>
                  <a:srgbClr val="292929"/>
                </a:solidFill>
              </a:rPr>
              <a:t>algorithm</a:t>
            </a:r>
            <a:r>
              <a:rPr lang="zh-CN" altLang="en-US" dirty="0">
                <a:solidFill>
                  <a:srgbClr val="292929"/>
                </a:solidFill>
              </a:rPr>
              <a:t> </a:t>
            </a:r>
            <a:r>
              <a:rPr lang="en-US" altLang="zh-CN" dirty="0">
                <a:solidFill>
                  <a:srgbClr val="292929"/>
                </a:solidFill>
              </a:rPr>
              <a:t>biased</a:t>
            </a:r>
            <a:r>
              <a:rPr lang="zh-CN" altLang="en-US" dirty="0">
                <a:solidFill>
                  <a:srgbClr val="292929"/>
                </a:solidFill>
              </a:rPr>
              <a:t> </a:t>
            </a:r>
            <a:r>
              <a:rPr lang="en-US" altLang="zh-CN" dirty="0">
                <a:solidFill>
                  <a:srgbClr val="292929"/>
                </a:solidFill>
              </a:rPr>
              <a:t>against</a:t>
            </a:r>
            <a:r>
              <a:rPr lang="zh-CN" altLang="en-US" dirty="0">
                <a:solidFill>
                  <a:srgbClr val="292929"/>
                </a:solidFill>
              </a:rPr>
              <a:t> </a:t>
            </a:r>
            <a:r>
              <a:rPr lang="en-US" altLang="zh-CN" dirty="0">
                <a:solidFill>
                  <a:srgbClr val="292929"/>
                </a:solidFill>
              </a:rPr>
              <a:t>minorities.</a:t>
            </a:r>
            <a:endParaRPr lang="en-US" altLang="zh-CN" b="0" i="0" dirty="0">
              <a:solidFill>
                <a:srgbClr val="292929"/>
              </a:solidFill>
              <a:effectLst/>
            </a:endParaRPr>
          </a:p>
          <a:p>
            <a:pPr marL="285750" indent="-285750">
              <a:lnSpc>
                <a:spcPct val="150000"/>
              </a:lnSpc>
              <a:buFont typeface="Wingdings" pitchFamily="2" charset="2"/>
              <a:buChar char="l"/>
            </a:pPr>
            <a:r>
              <a:rPr lang="en-US" altLang="zh-CN" dirty="0">
                <a:solidFill>
                  <a:srgbClr val="292929"/>
                </a:solidFill>
              </a:rPr>
              <a:t>It</a:t>
            </a:r>
            <a:r>
              <a:rPr lang="zh-CN" altLang="en-US" dirty="0">
                <a:solidFill>
                  <a:srgbClr val="292929"/>
                </a:solidFill>
              </a:rPr>
              <a:t> </a:t>
            </a:r>
            <a:r>
              <a:rPr lang="en-US" altLang="zh-CN" dirty="0">
                <a:solidFill>
                  <a:srgbClr val="292929"/>
                </a:solidFill>
              </a:rPr>
              <a:t>predicts</a:t>
            </a:r>
            <a:r>
              <a:rPr lang="zh-CN" altLang="en-US" dirty="0">
                <a:solidFill>
                  <a:srgbClr val="292929"/>
                </a:solidFill>
              </a:rPr>
              <a:t> </a:t>
            </a:r>
            <a:r>
              <a:rPr lang="en-AU" altLang="zh-CN" dirty="0">
                <a:solidFill>
                  <a:srgbClr val="292929"/>
                </a:solidFill>
              </a:rPr>
              <a:t>where crimes will occur in the future</a:t>
            </a:r>
            <a:r>
              <a:rPr lang="en-US" altLang="zh-CN" dirty="0">
                <a:solidFill>
                  <a:srgbClr val="292929"/>
                </a:solidFill>
              </a:rPr>
              <a:t>,</a:t>
            </a:r>
            <a:r>
              <a:rPr lang="zh-CN" altLang="en-US" dirty="0">
                <a:solidFill>
                  <a:srgbClr val="292929"/>
                </a:solidFill>
              </a:rPr>
              <a:t> </a:t>
            </a:r>
            <a:r>
              <a:rPr lang="en-US" altLang="zh-CN" dirty="0">
                <a:solidFill>
                  <a:srgbClr val="292929"/>
                </a:solidFill>
              </a:rPr>
              <a:t>designed</a:t>
            </a:r>
            <a:r>
              <a:rPr lang="zh-CN" altLang="en-US" dirty="0">
                <a:solidFill>
                  <a:srgbClr val="292929"/>
                </a:solidFill>
              </a:rPr>
              <a:t> </a:t>
            </a:r>
            <a:r>
              <a:rPr lang="en-US" altLang="zh-CN" dirty="0">
                <a:solidFill>
                  <a:srgbClr val="292929"/>
                </a:solidFill>
              </a:rPr>
              <a:t>to</a:t>
            </a:r>
            <a:r>
              <a:rPr lang="zh-CN" altLang="en-US" dirty="0">
                <a:solidFill>
                  <a:srgbClr val="292929"/>
                </a:solidFill>
              </a:rPr>
              <a:t> </a:t>
            </a:r>
            <a:r>
              <a:rPr lang="en-US" altLang="zh-CN" dirty="0">
                <a:solidFill>
                  <a:srgbClr val="292929"/>
                </a:solidFill>
              </a:rPr>
              <a:t>reduce</a:t>
            </a:r>
            <a:r>
              <a:rPr lang="zh-CN" altLang="en-US" dirty="0">
                <a:solidFill>
                  <a:srgbClr val="292929"/>
                </a:solidFill>
              </a:rPr>
              <a:t> </a:t>
            </a:r>
            <a:r>
              <a:rPr lang="en-US" altLang="zh-CN" dirty="0">
                <a:solidFill>
                  <a:srgbClr val="292929"/>
                </a:solidFill>
              </a:rPr>
              <a:t>human</a:t>
            </a:r>
            <a:r>
              <a:rPr lang="zh-CN" altLang="en-US" dirty="0">
                <a:solidFill>
                  <a:srgbClr val="292929"/>
                </a:solidFill>
              </a:rPr>
              <a:t> </a:t>
            </a:r>
            <a:r>
              <a:rPr lang="en-US" altLang="zh-CN" dirty="0">
                <a:solidFill>
                  <a:srgbClr val="292929"/>
                </a:solidFill>
              </a:rPr>
              <a:t>bias.</a:t>
            </a:r>
            <a:endParaRPr lang="en-AU" altLang="zh-CN" dirty="0">
              <a:solidFill>
                <a:srgbClr val="292929"/>
              </a:solidFill>
            </a:endParaRPr>
          </a:p>
          <a:p>
            <a:pPr marL="285750" indent="-285750">
              <a:lnSpc>
                <a:spcPct val="150000"/>
              </a:lnSpc>
              <a:buFont typeface="Wingdings" pitchFamily="2" charset="2"/>
              <a:buChar char="l"/>
            </a:pPr>
            <a:r>
              <a:rPr lang="en-US" altLang="zh-CN" dirty="0">
                <a:solidFill>
                  <a:srgbClr val="292929"/>
                </a:solidFill>
              </a:rPr>
              <a:t>It</a:t>
            </a:r>
            <a:r>
              <a:rPr lang="zh-CN" altLang="en-US" dirty="0">
                <a:solidFill>
                  <a:srgbClr val="292929"/>
                </a:solidFill>
              </a:rPr>
              <a:t> </a:t>
            </a:r>
            <a:r>
              <a:rPr lang="en-US" altLang="zh-CN" dirty="0">
                <a:solidFill>
                  <a:srgbClr val="292929"/>
                </a:solidFill>
              </a:rPr>
              <a:t>is already used by the USA police in California, Florida, Maryland, etc.</a:t>
            </a:r>
          </a:p>
          <a:p>
            <a:pPr marL="285750" indent="-285750">
              <a:lnSpc>
                <a:spcPct val="150000"/>
              </a:lnSpc>
              <a:buFont typeface="Wingdings" pitchFamily="2" charset="2"/>
              <a:buChar char="l"/>
            </a:pPr>
            <a:r>
              <a:rPr lang="en-US" altLang="zh-CN" dirty="0">
                <a:solidFill>
                  <a:srgbClr val="292929"/>
                </a:solidFill>
              </a:rPr>
              <a:t>It</a:t>
            </a:r>
            <a:r>
              <a:rPr lang="zh-CN" altLang="en-US" dirty="0">
                <a:solidFill>
                  <a:srgbClr val="292929"/>
                </a:solidFill>
              </a:rPr>
              <a:t> </a:t>
            </a:r>
            <a:r>
              <a:rPr lang="en-US" altLang="zh-CN" dirty="0">
                <a:solidFill>
                  <a:srgbClr val="292929"/>
                </a:solidFill>
              </a:rPr>
              <a:t>repeatedly sends</a:t>
            </a:r>
            <a:r>
              <a:rPr lang="zh-CN" altLang="en-US" dirty="0">
                <a:solidFill>
                  <a:srgbClr val="292929"/>
                </a:solidFill>
              </a:rPr>
              <a:t> </a:t>
            </a:r>
            <a:r>
              <a:rPr lang="en-US" altLang="zh-CN" dirty="0">
                <a:solidFill>
                  <a:srgbClr val="292929"/>
                </a:solidFill>
              </a:rPr>
              <a:t>police</a:t>
            </a:r>
            <a:r>
              <a:rPr lang="zh-CN" altLang="en-US" dirty="0">
                <a:solidFill>
                  <a:srgbClr val="292929"/>
                </a:solidFill>
              </a:rPr>
              <a:t> </a:t>
            </a:r>
            <a:r>
              <a:rPr lang="en-US" altLang="zh-CN" dirty="0">
                <a:solidFill>
                  <a:srgbClr val="292929"/>
                </a:solidFill>
              </a:rPr>
              <a:t>patrol</a:t>
            </a:r>
            <a:r>
              <a:rPr lang="zh-CN" altLang="en-US" dirty="0">
                <a:solidFill>
                  <a:srgbClr val="292929"/>
                </a:solidFill>
              </a:rPr>
              <a:t> </a:t>
            </a:r>
            <a:r>
              <a:rPr lang="en-US" altLang="zh-CN" dirty="0">
                <a:solidFill>
                  <a:srgbClr val="292929"/>
                </a:solidFill>
              </a:rPr>
              <a:t>to</a:t>
            </a:r>
            <a:r>
              <a:rPr lang="zh-CN" altLang="en-US" dirty="0">
                <a:solidFill>
                  <a:srgbClr val="292929"/>
                </a:solidFill>
              </a:rPr>
              <a:t> </a:t>
            </a:r>
            <a:r>
              <a:rPr lang="en-US" altLang="zh-CN" dirty="0">
                <a:solidFill>
                  <a:srgbClr val="292929"/>
                </a:solidFill>
              </a:rPr>
              <a:t>regions</a:t>
            </a:r>
            <a:r>
              <a:rPr lang="zh-CN" altLang="en-US" dirty="0">
                <a:solidFill>
                  <a:srgbClr val="292929"/>
                </a:solidFill>
              </a:rPr>
              <a:t> </a:t>
            </a:r>
            <a:r>
              <a:rPr lang="en-US" altLang="zh-CN" dirty="0">
                <a:solidFill>
                  <a:srgbClr val="292929"/>
                </a:solidFill>
              </a:rPr>
              <a:t>that</a:t>
            </a:r>
            <a:r>
              <a:rPr lang="zh-CN" altLang="en-US" dirty="0">
                <a:solidFill>
                  <a:srgbClr val="292929"/>
                </a:solidFill>
              </a:rPr>
              <a:t> </a:t>
            </a:r>
            <a:r>
              <a:rPr lang="en-US" altLang="zh-CN" dirty="0">
                <a:solidFill>
                  <a:srgbClr val="292929"/>
                </a:solidFill>
              </a:rPr>
              <a:t>contains</a:t>
            </a:r>
            <a:r>
              <a:rPr lang="zh-CN" altLang="en-US" dirty="0">
                <a:solidFill>
                  <a:srgbClr val="292929"/>
                </a:solidFill>
              </a:rPr>
              <a:t> </a:t>
            </a:r>
            <a:r>
              <a:rPr lang="en-US" altLang="zh-CN" dirty="0">
                <a:solidFill>
                  <a:srgbClr val="292929"/>
                </a:solidFill>
              </a:rPr>
              <a:t>a</a:t>
            </a:r>
            <a:r>
              <a:rPr lang="zh-CN" altLang="en-US" dirty="0">
                <a:solidFill>
                  <a:srgbClr val="292929"/>
                </a:solidFill>
              </a:rPr>
              <a:t> </a:t>
            </a:r>
            <a:r>
              <a:rPr lang="en-AU" altLang="zh-CN" dirty="0">
                <a:solidFill>
                  <a:srgbClr val="292929"/>
                </a:solidFill>
              </a:rPr>
              <a:t>large number of racial minorities</a:t>
            </a:r>
            <a:r>
              <a:rPr lang="en-US" altLang="zh-CN" dirty="0">
                <a:solidFill>
                  <a:srgbClr val="292929"/>
                </a:solidFill>
              </a:rPr>
              <a:t>.</a:t>
            </a:r>
            <a:endParaRPr lang="en-US" altLang="zh-CN" b="0" i="0" dirty="0">
              <a:solidFill>
                <a:srgbClr val="292929"/>
              </a:solidFill>
              <a:effectLst/>
            </a:endParaRPr>
          </a:p>
        </p:txBody>
      </p:sp>
      <p:pic>
        <p:nvPicPr>
          <p:cNvPr id="4" name="图片 3">
            <a:extLst>
              <a:ext uri="{FF2B5EF4-FFF2-40B4-BE49-F238E27FC236}">
                <a16:creationId xmlns:a16="http://schemas.microsoft.com/office/drawing/2014/main" id="{C293DEF6-5D82-A8E9-C609-A71ACA3B4EC1}"/>
              </a:ext>
            </a:extLst>
          </p:cNvPr>
          <p:cNvPicPr>
            <a:picLocks noChangeAspect="1"/>
          </p:cNvPicPr>
          <p:nvPr/>
        </p:nvPicPr>
        <p:blipFill>
          <a:blip r:embed="rId3"/>
          <a:stretch>
            <a:fillRect/>
          </a:stretch>
        </p:blipFill>
        <p:spPr>
          <a:xfrm>
            <a:off x="1487488" y="3765242"/>
            <a:ext cx="3298546" cy="1904170"/>
          </a:xfrm>
          <a:prstGeom prst="rect">
            <a:avLst/>
          </a:prstGeom>
        </p:spPr>
      </p:pic>
      <p:pic>
        <p:nvPicPr>
          <p:cNvPr id="11266" name="Picture 2" descr="Chicago Police Department Routinely Violated People's Rights, Feds Say">
            <a:extLst>
              <a:ext uri="{FF2B5EF4-FFF2-40B4-BE49-F238E27FC236}">
                <a16:creationId xmlns:a16="http://schemas.microsoft.com/office/drawing/2014/main" id="{362A7D51-F3CB-9686-D88D-363BBCC7C2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88" y="1156559"/>
            <a:ext cx="3298546" cy="208206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BDF3108-597F-0DA2-54CC-5B3BFED9B8BA}"/>
              </a:ext>
            </a:extLst>
          </p:cNvPr>
          <p:cNvSpPr txBox="1"/>
          <p:nvPr/>
        </p:nvSpPr>
        <p:spPr>
          <a:xfrm>
            <a:off x="1691012" y="3202469"/>
            <a:ext cx="2863476" cy="338554"/>
          </a:xfrm>
          <a:prstGeom prst="rect">
            <a:avLst/>
          </a:prstGeom>
          <a:noFill/>
        </p:spPr>
        <p:txBody>
          <a:bodyPr wrap="none" rtlCol="0">
            <a:spAutoFit/>
          </a:bodyPr>
          <a:lstStyle/>
          <a:p>
            <a:r>
              <a:rPr lang="en-AU" altLang="zh-CN" sz="1600" b="0" i="1" dirty="0">
                <a:solidFill>
                  <a:srgbClr val="757575"/>
                </a:solidFill>
                <a:effectLst/>
                <a:latin typeface="sohne"/>
              </a:rPr>
              <a:t>Photo by </a:t>
            </a:r>
            <a:r>
              <a:rPr lang="en-AU" altLang="zh-CN" sz="1600" b="0" i="0" dirty="0">
                <a:solidFill>
                  <a:srgbClr val="555555"/>
                </a:solidFill>
                <a:effectLst/>
                <a:latin typeface="FoundersGroteskMono"/>
              </a:rPr>
              <a:t>M. Spencer Green / AP</a:t>
            </a:r>
            <a:endParaRPr kumimoji="1" lang="zh-CN" altLang="en-US" sz="1600" dirty="0"/>
          </a:p>
        </p:txBody>
      </p:sp>
    </p:spTree>
    <p:extLst>
      <p:ext uri="{BB962C8B-B14F-4D97-AF65-F5344CB8AC3E}">
        <p14:creationId xmlns:p14="http://schemas.microsoft.com/office/powerpoint/2010/main" val="2459113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1F6A-18A1-BA41-A3A6-9ADF639DE754}"/>
              </a:ext>
            </a:extLst>
          </p:cNvPr>
          <p:cNvSpPr>
            <a:spLocks noGrp="1"/>
          </p:cNvSpPr>
          <p:nvPr>
            <p:ph type="title"/>
          </p:nvPr>
        </p:nvSpPr>
        <p:spPr/>
        <p:txBody>
          <a:bodyPr/>
          <a:lstStyle/>
          <a:p>
            <a:r>
              <a:rPr lang="en-US" altLang="zh-CN" sz="3200" dirty="0"/>
              <a:t>Biases</a:t>
            </a:r>
            <a:r>
              <a:rPr lang="zh-CN" altLang="en-US" sz="3200" dirty="0"/>
              <a:t> </a:t>
            </a:r>
            <a:r>
              <a:rPr lang="en-US" altLang="zh-CN" sz="3200" dirty="0"/>
              <a:t>in</a:t>
            </a:r>
            <a:r>
              <a:rPr lang="zh-CN" altLang="en-US" sz="3200" dirty="0"/>
              <a:t> </a:t>
            </a:r>
            <a:r>
              <a:rPr lang="en-US" altLang="zh-CN" sz="3200" dirty="0"/>
              <a:t>Current</a:t>
            </a:r>
            <a:r>
              <a:rPr lang="zh-CN" altLang="en-US" sz="3200" dirty="0"/>
              <a:t> </a:t>
            </a:r>
            <a:r>
              <a:rPr lang="en-US" altLang="zh-CN" sz="3200" dirty="0"/>
              <a:t>AI</a:t>
            </a:r>
            <a:r>
              <a:rPr lang="zh-CN" altLang="en-US" sz="3200" dirty="0"/>
              <a:t> </a:t>
            </a:r>
            <a:r>
              <a:rPr lang="en-US" altLang="zh-CN" sz="3200" dirty="0"/>
              <a:t>Models</a:t>
            </a:r>
            <a:endParaRPr lang="en-US" sz="3200" dirty="0"/>
          </a:p>
        </p:txBody>
      </p:sp>
      <p:sp>
        <p:nvSpPr>
          <p:cNvPr id="22" name="文本框 21">
            <a:extLst>
              <a:ext uri="{FF2B5EF4-FFF2-40B4-BE49-F238E27FC236}">
                <a16:creationId xmlns:a16="http://schemas.microsoft.com/office/drawing/2014/main" id="{43EA63D2-ADFC-C39E-68FC-7FC1A3EECDD3}"/>
              </a:ext>
            </a:extLst>
          </p:cNvPr>
          <p:cNvSpPr txBox="1"/>
          <p:nvPr/>
        </p:nvSpPr>
        <p:spPr>
          <a:xfrm>
            <a:off x="651093" y="5929535"/>
            <a:ext cx="10889813" cy="307777"/>
          </a:xfrm>
          <a:prstGeom prst="rect">
            <a:avLst/>
          </a:prstGeom>
          <a:noFill/>
        </p:spPr>
        <p:txBody>
          <a:bodyPr wrap="square" rtlCol="0">
            <a:spAutoFit/>
          </a:bodyPr>
          <a:lstStyle/>
          <a:p>
            <a:pPr algn="ctr"/>
            <a:r>
              <a:rPr kumimoji="1" lang="en-AU" altLang="zh-CN" sz="1400" dirty="0">
                <a:hlinkClick r:id="rId2"/>
              </a:rPr>
              <a:t>https://www.scientificamerican.com/article/racial-bias-found-in-a-major-health-care-risk-algorithm/</a:t>
            </a:r>
            <a:r>
              <a:rPr kumimoji="1" lang="zh-CN" altLang="en-US" sz="1400" dirty="0"/>
              <a:t> </a:t>
            </a:r>
          </a:p>
        </p:txBody>
      </p:sp>
      <p:sp>
        <p:nvSpPr>
          <p:cNvPr id="23" name="文本框 22">
            <a:extLst>
              <a:ext uri="{FF2B5EF4-FFF2-40B4-BE49-F238E27FC236}">
                <a16:creationId xmlns:a16="http://schemas.microsoft.com/office/drawing/2014/main" id="{E4D5076A-37DE-A2EA-195F-3C9A51F3CB14}"/>
              </a:ext>
            </a:extLst>
          </p:cNvPr>
          <p:cNvSpPr txBox="1"/>
          <p:nvPr/>
        </p:nvSpPr>
        <p:spPr>
          <a:xfrm>
            <a:off x="5159896" y="1254915"/>
            <a:ext cx="6518362" cy="3276282"/>
          </a:xfrm>
          <a:prstGeom prst="rect">
            <a:avLst/>
          </a:prstGeom>
          <a:noFill/>
        </p:spPr>
        <p:txBody>
          <a:bodyPr wrap="square" rtlCol="0">
            <a:spAutoFit/>
          </a:bodyPr>
          <a:lstStyle/>
          <a:p>
            <a:pPr marL="285750" indent="-285750">
              <a:lnSpc>
                <a:spcPct val="150000"/>
              </a:lnSpc>
              <a:buFont typeface="Wingdings" pitchFamily="2" charset="2"/>
              <a:buChar char="l"/>
            </a:pPr>
            <a:r>
              <a:rPr lang="en-AU" altLang="zh-CN" sz="2000" dirty="0">
                <a:solidFill>
                  <a:srgbClr val="292929"/>
                </a:solidFill>
              </a:rPr>
              <a:t>H</a:t>
            </a:r>
            <a:r>
              <a:rPr lang="en-AU" altLang="zh-CN" sz="2000" b="0" i="0" dirty="0">
                <a:solidFill>
                  <a:srgbClr val="292929"/>
                </a:solidFill>
                <a:effectLst/>
              </a:rPr>
              <a:t>ealth care risk-prediction algorithm</a:t>
            </a:r>
            <a:r>
              <a:rPr lang="zh-CN" altLang="en-US" sz="2000" b="0" i="0" dirty="0">
                <a:solidFill>
                  <a:srgbClr val="292929"/>
                </a:solidFill>
                <a:effectLst/>
              </a:rPr>
              <a:t> </a:t>
            </a:r>
            <a:r>
              <a:rPr lang="en-US" altLang="zh-CN" sz="2000" b="0" i="0" dirty="0">
                <a:solidFill>
                  <a:srgbClr val="292929"/>
                </a:solidFill>
                <a:effectLst/>
              </a:rPr>
              <a:t>used</a:t>
            </a:r>
            <a:r>
              <a:rPr lang="zh-CN" altLang="en-US" sz="2000" b="0" i="0" dirty="0">
                <a:solidFill>
                  <a:srgbClr val="292929"/>
                </a:solidFill>
                <a:effectLst/>
              </a:rPr>
              <a:t> </a:t>
            </a:r>
            <a:r>
              <a:rPr lang="en-US" altLang="zh-CN" sz="2000" b="0" i="0" dirty="0">
                <a:solidFill>
                  <a:srgbClr val="292929"/>
                </a:solidFill>
                <a:effectLst/>
              </a:rPr>
              <a:t>for</a:t>
            </a:r>
            <a:r>
              <a:rPr lang="zh-CN" altLang="en-US" sz="2000" b="0" i="0" dirty="0">
                <a:solidFill>
                  <a:srgbClr val="292929"/>
                </a:solidFill>
                <a:effectLst/>
              </a:rPr>
              <a:t> </a:t>
            </a:r>
            <a:r>
              <a:rPr lang="en-US" altLang="zh-CN" sz="2000" b="0" i="0" dirty="0">
                <a:solidFill>
                  <a:srgbClr val="292929"/>
                </a:solidFill>
                <a:effectLst/>
              </a:rPr>
              <a:t>200</a:t>
            </a:r>
            <a:r>
              <a:rPr lang="zh-CN" altLang="en-US" sz="2000" b="0" i="0" dirty="0">
                <a:solidFill>
                  <a:srgbClr val="292929"/>
                </a:solidFill>
                <a:effectLst/>
              </a:rPr>
              <a:t> </a:t>
            </a:r>
            <a:r>
              <a:rPr lang="en-US" altLang="zh-CN" sz="2000" b="0" i="0" dirty="0">
                <a:solidFill>
                  <a:srgbClr val="292929"/>
                </a:solidFill>
                <a:effectLst/>
              </a:rPr>
              <a:t>million</a:t>
            </a:r>
            <a:r>
              <a:rPr lang="zh-CN" altLang="en-US" sz="2000" b="0" i="0" dirty="0">
                <a:solidFill>
                  <a:srgbClr val="292929"/>
                </a:solidFill>
                <a:effectLst/>
              </a:rPr>
              <a:t> </a:t>
            </a:r>
            <a:r>
              <a:rPr lang="en-US" altLang="zh-CN" sz="2000" b="0" i="0" dirty="0">
                <a:solidFill>
                  <a:srgbClr val="292929"/>
                </a:solidFill>
                <a:effectLst/>
              </a:rPr>
              <a:t>people</a:t>
            </a:r>
            <a:r>
              <a:rPr lang="zh-CN" altLang="en-US" sz="2000" b="0" i="0" dirty="0">
                <a:solidFill>
                  <a:srgbClr val="292929"/>
                </a:solidFill>
                <a:effectLst/>
              </a:rPr>
              <a:t> </a:t>
            </a:r>
            <a:r>
              <a:rPr lang="en-US" altLang="zh-CN" sz="2000" b="0" i="0" dirty="0">
                <a:solidFill>
                  <a:srgbClr val="292929"/>
                </a:solidFill>
                <a:effectLst/>
              </a:rPr>
              <a:t>in</a:t>
            </a:r>
            <a:r>
              <a:rPr lang="zh-CN" altLang="en-US" sz="2000" b="0" i="0" dirty="0">
                <a:solidFill>
                  <a:srgbClr val="292929"/>
                </a:solidFill>
                <a:effectLst/>
              </a:rPr>
              <a:t> </a:t>
            </a:r>
            <a:r>
              <a:rPr lang="en-US" altLang="zh-CN" sz="2000" b="0" i="0" dirty="0">
                <a:solidFill>
                  <a:srgbClr val="292929"/>
                </a:solidFill>
                <a:effectLst/>
              </a:rPr>
              <a:t>US</a:t>
            </a:r>
            <a:r>
              <a:rPr lang="zh-CN" altLang="en-US" sz="2000" b="0" i="0" dirty="0">
                <a:solidFill>
                  <a:srgbClr val="292929"/>
                </a:solidFill>
                <a:effectLst/>
              </a:rPr>
              <a:t> </a:t>
            </a:r>
            <a:r>
              <a:rPr lang="en-US" altLang="zh-CN" sz="2000" b="0" i="0" dirty="0">
                <a:solidFill>
                  <a:srgbClr val="292929"/>
                </a:solidFill>
                <a:effectLst/>
              </a:rPr>
              <a:t>hospitals</a:t>
            </a:r>
            <a:r>
              <a:rPr lang="zh-CN" altLang="en-US" sz="2000" b="0" i="0" dirty="0">
                <a:solidFill>
                  <a:srgbClr val="292929"/>
                </a:solidFill>
                <a:effectLst/>
              </a:rPr>
              <a:t> </a:t>
            </a:r>
            <a:r>
              <a:rPr lang="en-US" altLang="zh-CN" sz="2000" b="0" i="0" dirty="0">
                <a:solidFill>
                  <a:srgbClr val="292929"/>
                </a:solidFill>
                <a:effectLst/>
              </a:rPr>
              <a:t>predicts</a:t>
            </a:r>
            <a:r>
              <a:rPr lang="zh-CN" altLang="en-US" sz="2000" b="0" i="0" dirty="0">
                <a:solidFill>
                  <a:srgbClr val="292929"/>
                </a:solidFill>
                <a:effectLst/>
              </a:rPr>
              <a:t> </a:t>
            </a:r>
            <a:r>
              <a:rPr lang="en-US" altLang="zh-CN" sz="2000" dirty="0">
                <a:solidFill>
                  <a:srgbClr val="292929"/>
                </a:solidFill>
              </a:rPr>
              <a:t>who</a:t>
            </a:r>
            <a:r>
              <a:rPr lang="zh-CN" altLang="en-US" sz="2000" dirty="0">
                <a:solidFill>
                  <a:srgbClr val="292929"/>
                </a:solidFill>
              </a:rPr>
              <a:t> </a:t>
            </a:r>
            <a:r>
              <a:rPr lang="en-US" altLang="zh-CN" sz="2000" dirty="0">
                <a:solidFill>
                  <a:srgbClr val="292929"/>
                </a:solidFill>
              </a:rPr>
              <a:t>needs</a:t>
            </a:r>
            <a:r>
              <a:rPr lang="zh-CN" altLang="en-US" sz="2000" dirty="0">
                <a:solidFill>
                  <a:srgbClr val="292929"/>
                </a:solidFill>
              </a:rPr>
              <a:t> </a:t>
            </a:r>
            <a:r>
              <a:rPr lang="en-US" altLang="zh-CN" sz="2000" dirty="0">
                <a:solidFill>
                  <a:srgbClr val="292929"/>
                </a:solidFill>
              </a:rPr>
              <a:t>extra</a:t>
            </a:r>
            <a:r>
              <a:rPr lang="zh-CN" altLang="en-US" sz="2000" dirty="0">
                <a:solidFill>
                  <a:srgbClr val="292929"/>
                </a:solidFill>
              </a:rPr>
              <a:t> </a:t>
            </a:r>
            <a:r>
              <a:rPr lang="en-US" altLang="zh-CN" sz="2000" dirty="0">
                <a:solidFill>
                  <a:srgbClr val="292929"/>
                </a:solidFill>
              </a:rPr>
              <a:t>health</a:t>
            </a:r>
            <a:r>
              <a:rPr lang="zh-CN" altLang="en-US" sz="2000" dirty="0">
                <a:solidFill>
                  <a:srgbClr val="292929"/>
                </a:solidFill>
              </a:rPr>
              <a:t> </a:t>
            </a:r>
            <a:r>
              <a:rPr lang="en-US" altLang="zh-CN" sz="2000" dirty="0">
                <a:solidFill>
                  <a:srgbClr val="292929"/>
                </a:solidFill>
              </a:rPr>
              <a:t>care.</a:t>
            </a:r>
          </a:p>
          <a:p>
            <a:pPr marL="285750" indent="-285750">
              <a:lnSpc>
                <a:spcPct val="150000"/>
              </a:lnSpc>
              <a:buFont typeface="Wingdings" pitchFamily="2" charset="2"/>
              <a:buChar char="l"/>
            </a:pPr>
            <a:r>
              <a:rPr kumimoji="1" lang="en-US" altLang="zh-CN" sz="2000" dirty="0">
                <a:solidFill>
                  <a:srgbClr val="292929"/>
                </a:solidFill>
                <a:cs typeface="Arial" panose="020B0604020202020204" pitchFamily="34" charset="0"/>
              </a:rPr>
              <a:t>The</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algorithm</a:t>
            </a:r>
            <a:r>
              <a:rPr kumimoji="1" lang="zh-CN" altLang="en-US" sz="2000" dirty="0">
                <a:solidFill>
                  <a:srgbClr val="292929"/>
                </a:solidFill>
                <a:cs typeface="Arial" panose="020B0604020202020204" pitchFamily="34" charset="0"/>
              </a:rPr>
              <a:t> </a:t>
            </a:r>
            <a:r>
              <a:rPr kumimoji="1" lang="en-AU" altLang="zh-CN" sz="2000" b="1" dirty="0">
                <a:solidFill>
                  <a:srgbClr val="FF0000"/>
                </a:solidFill>
                <a:cs typeface="Arial" panose="020B0604020202020204" pitchFamily="34" charset="0"/>
              </a:rPr>
              <a:t>heavily favours white patients over black patients</a:t>
            </a:r>
            <a:r>
              <a:rPr kumimoji="1" lang="en-US" altLang="zh-CN" sz="2000" dirty="0">
                <a:solidFill>
                  <a:srgbClr val="292929"/>
                </a:solidFill>
                <a:cs typeface="Arial" panose="020B0604020202020204" pitchFamily="34" charset="0"/>
              </a:rPr>
              <a:t>,</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although</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race</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is</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not</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a</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variable</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for</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prediction.</a:t>
            </a:r>
          </a:p>
          <a:p>
            <a:pPr marL="285750" indent="-285750">
              <a:lnSpc>
                <a:spcPct val="150000"/>
              </a:lnSpc>
              <a:buFont typeface="Wingdings" pitchFamily="2" charset="2"/>
              <a:buChar char="l"/>
            </a:pPr>
            <a:r>
              <a:rPr kumimoji="1" lang="en-US" altLang="zh-CN" sz="2000" dirty="0">
                <a:solidFill>
                  <a:srgbClr val="292929"/>
                </a:solidFill>
                <a:cs typeface="Arial" panose="020B0604020202020204" pitchFamily="34" charset="0"/>
              </a:rPr>
              <a:t>It</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was</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actually</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caused</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by</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a</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cost</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variable</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(black</a:t>
            </a:r>
            <a:r>
              <a:rPr kumimoji="1" lang="zh-CN" altLang="en-US" sz="2000" dirty="0">
                <a:solidFill>
                  <a:srgbClr val="292929"/>
                </a:solidFill>
                <a:cs typeface="Arial" panose="020B0604020202020204" pitchFamily="34" charset="0"/>
              </a:rPr>
              <a:t> </a:t>
            </a:r>
            <a:r>
              <a:rPr kumimoji="1" lang="en-US" altLang="zh-CN" sz="2000" dirty="0">
                <a:solidFill>
                  <a:srgbClr val="292929"/>
                </a:solidFill>
                <a:cs typeface="Arial" panose="020B0604020202020204" pitchFamily="34" charset="0"/>
              </a:rPr>
              <a:t>patients</a:t>
            </a:r>
            <a:r>
              <a:rPr kumimoji="1" lang="zh-CN" altLang="en-US" sz="2000" dirty="0">
                <a:solidFill>
                  <a:srgbClr val="292929"/>
                </a:solidFill>
                <a:cs typeface="Arial" panose="020B0604020202020204" pitchFamily="34" charset="0"/>
              </a:rPr>
              <a:t> </a:t>
            </a:r>
            <a:r>
              <a:rPr kumimoji="1" lang="en-AU" altLang="zh-CN" sz="2000" dirty="0">
                <a:solidFill>
                  <a:srgbClr val="292929"/>
                </a:solidFill>
                <a:cs typeface="Arial" panose="020B0604020202020204" pitchFamily="34" charset="0"/>
              </a:rPr>
              <a:t>incurred lower health-care costs</a:t>
            </a:r>
            <a:r>
              <a:rPr kumimoji="1" lang="en-US" altLang="zh-CN" sz="2000" dirty="0">
                <a:solidFill>
                  <a:srgbClr val="292929"/>
                </a:solidFill>
                <a:cs typeface="Arial" panose="020B0604020202020204" pitchFamily="34" charset="0"/>
              </a:rPr>
              <a:t>).</a:t>
            </a:r>
          </a:p>
        </p:txBody>
      </p:sp>
      <p:pic>
        <p:nvPicPr>
          <p:cNvPr id="9218" name="Picture 2">
            <a:extLst>
              <a:ext uri="{FF2B5EF4-FFF2-40B4-BE49-F238E27FC236}">
                <a16:creationId xmlns:a16="http://schemas.microsoft.com/office/drawing/2014/main" id="{5690F8B0-B0EB-EAAA-1DA9-3C68985D06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27"/>
          <a:stretch/>
        </p:blipFill>
        <p:spPr bwMode="auto">
          <a:xfrm>
            <a:off x="1295685" y="1254915"/>
            <a:ext cx="3273053" cy="204269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C2E71DA-8C76-A568-25F6-0C45FB20492E}"/>
              </a:ext>
            </a:extLst>
          </p:cNvPr>
          <p:cNvSpPr txBox="1"/>
          <p:nvPr/>
        </p:nvSpPr>
        <p:spPr>
          <a:xfrm>
            <a:off x="1295685" y="3338309"/>
            <a:ext cx="3451586" cy="307777"/>
          </a:xfrm>
          <a:prstGeom prst="rect">
            <a:avLst/>
          </a:prstGeom>
          <a:noFill/>
        </p:spPr>
        <p:txBody>
          <a:bodyPr wrap="none" rtlCol="0">
            <a:spAutoFit/>
          </a:bodyPr>
          <a:lstStyle/>
          <a:p>
            <a:r>
              <a:rPr kumimoji="1" lang="en-AU" altLang="zh-CN" sz="1400" i="1" dirty="0"/>
              <a:t>Photo by </a:t>
            </a:r>
            <a:r>
              <a:rPr kumimoji="1" lang="en-AU" altLang="zh-CN" sz="1400" i="1" dirty="0" err="1"/>
              <a:t>Daan</a:t>
            </a:r>
            <a:r>
              <a:rPr kumimoji="1" lang="en-AU" altLang="zh-CN" sz="1400" i="1" dirty="0"/>
              <a:t> Stevens on </a:t>
            </a:r>
            <a:r>
              <a:rPr kumimoji="1" lang="en-AU" altLang="zh-CN" sz="1400" i="1" dirty="0" err="1"/>
              <a:t>Unsplash</a:t>
            </a:r>
            <a:endParaRPr kumimoji="1" lang="zh-CN" altLang="en-US" sz="1400" i="1" dirty="0"/>
          </a:p>
        </p:txBody>
      </p:sp>
      <p:pic>
        <p:nvPicPr>
          <p:cNvPr id="4" name="图片 3">
            <a:extLst>
              <a:ext uri="{FF2B5EF4-FFF2-40B4-BE49-F238E27FC236}">
                <a16:creationId xmlns:a16="http://schemas.microsoft.com/office/drawing/2014/main" id="{3C6E313A-16B6-D356-AE05-DECBC99104B0}"/>
              </a:ext>
            </a:extLst>
          </p:cNvPr>
          <p:cNvPicPr>
            <a:picLocks noChangeAspect="1"/>
          </p:cNvPicPr>
          <p:nvPr/>
        </p:nvPicPr>
        <p:blipFill rotWithShape="1">
          <a:blip r:embed="rId4"/>
          <a:srcRect b="30437"/>
          <a:stretch/>
        </p:blipFill>
        <p:spPr>
          <a:xfrm>
            <a:off x="1295685" y="3846141"/>
            <a:ext cx="3451586" cy="1870857"/>
          </a:xfrm>
          <a:prstGeom prst="rect">
            <a:avLst/>
          </a:prstGeom>
        </p:spPr>
      </p:pic>
    </p:spTree>
    <p:extLst>
      <p:ext uri="{BB962C8B-B14F-4D97-AF65-F5344CB8AC3E}">
        <p14:creationId xmlns:p14="http://schemas.microsoft.com/office/powerpoint/2010/main" val="4775141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ea9bf63bc66372fbc36249b014546c7e6f55d2c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36152</TotalTime>
  <Words>4504</Words>
  <Application>Microsoft Macintosh PowerPoint</Application>
  <PresentationFormat>宽屏</PresentationFormat>
  <Paragraphs>495</Paragraphs>
  <Slides>75</Slides>
  <Notes>21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75</vt:i4>
      </vt:variant>
    </vt:vector>
  </HeadingPairs>
  <TitlesOfParts>
    <vt:vector size="87" baseType="lpstr">
      <vt:lpstr>-apple-system</vt:lpstr>
      <vt:lpstr>Microsoft YaHei</vt:lpstr>
      <vt:lpstr>Baoli SC</vt:lpstr>
      <vt:lpstr>FoundersGroteskMono</vt:lpstr>
      <vt:lpstr>sohne</vt:lpstr>
      <vt:lpstr>Arial</vt:lpstr>
      <vt:lpstr>Arial</vt:lpstr>
      <vt:lpstr>Calibri</vt:lpstr>
      <vt:lpstr>Roboto</vt:lpstr>
      <vt:lpstr>Times New Roman</vt:lpstr>
      <vt:lpstr>Wingdings</vt:lpstr>
      <vt:lpstr>Office 主题</vt:lpstr>
      <vt:lpstr>PowerPoint 演示文稿</vt:lpstr>
      <vt:lpstr>Recap: week 12</vt:lpstr>
      <vt:lpstr>This Week</vt:lpstr>
      <vt:lpstr>Biases in Current AI Models</vt:lpstr>
      <vt:lpstr>Biases in Current AI Models</vt:lpstr>
      <vt:lpstr>Biases in Current AI Models</vt:lpstr>
      <vt:lpstr>Biases in Current AI Models</vt:lpstr>
      <vt:lpstr>Biases in Current AI Models</vt:lpstr>
      <vt:lpstr>Biases in Current AI Models</vt:lpstr>
      <vt:lpstr>Biases in Current AI Models</vt:lpstr>
      <vt:lpstr>Biases in Medical Models</vt:lpstr>
      <vt:lpstr>Biases in Medical Models</vt:lpstr>
      <vt:lpstr>Biases in Medical Models</vt:lpstr>
      <vt:lpstr>Biases in LLMs: how to test it?</vt:lpstr>
      <vt:lpstr>Biases in LLMs: how to test it?</vt:lpstr>
      <vt:lpstr>Biases in LLMs: how to test it?</vt:lpstr>
      <vt:lpstr>Biases in LLMs: how to test it?</vt:lpstr>
      <vt:lpstr> Biases in LLMS: Do-Not-Answer</vt:lpstr>
      <vt:lpstr>Do-Not-Answer</vt:lpstr>
      <vt:lpstr>Do-Not-Answer</vt:lpstr>
      <vt:lpstr>Do-Not-Answer</vt:lpstr>
      <vt:lpstr>Definition of Bias</vt:lpstr>
      <vt:lpstr>Cognitive Biases: Psychology and Sociology</vt:lpstr>
      <vt:lpstr>Types of Machine Learning Bias</vt:lpstr>
      <vt:lpstr>Data Bias</vt:lpstr>
      <vt:lpstr>Algorithmic Bias</vt:lpstr>
      <vt:lpstr>User Bias</vt:lpstr>
      <vt:lpstr>Existing Bias Datasets</vt:lpstr>
      <vt:lpstr>公平性定义</vt:lpstr>
      <vt:lpstr>Fair Machine Learning: Dataset Description</vt:lpstr>
      <vt:lpstr>Fair Machine Learning: Dataset Labels</vt:lpstr>
      <vt:lpstr>Fair Machine Learning: Dataset Labels</vt:lpstr>
      <vt:lpstr>Fair Machine Learning: Causality</vt:lpstr>
      <vt:lpstr>Fair Machine Learning: Sampling/Re-sampling</vt:lpstr>
      <vt:lpstr>Fair Machine Learning: Fair Representations</vt:lpstr>
      <vt:lpstr>Fair Machine Learning: debiasing</vt:lpstr>
      <vt:lpstr>Fair Machine Learning: Unbiased Learning</vt:lpstr>
      <vt:lpstr>Fair Machine Learning: Unbiased Learning</vt:lpstr>
      <vt:lpstr>Fair Machine Learning: Reweighting</vt:lpstr>
      <vt:lpstr>Remaining Challenges</vt:lpstr>
      <vt:lpstr>AI Ethics</vt:lpstr>
      <vt:lpstr>Ethics, morals and rights - definitions</vt:lpstr>
      <vt:lpstr>PowerPoint 演示文稿</vt:lpstr>
      <vt:lpstr>PowerPoint 演示文稿</vt:lpstr>
      <vt:lpstr>PowerPoint 演示文稿</vt:lpstr>
      <vt:lpstr>Unfortunately</vt:lpstr>
      <vt:lpstr>Unfortunately</vt:lpstr>
      <vt:lpstr>PowerPoint 演示文稿</vt:lpstr>
      <vt:lpstr>Privacy or Security?</vt:lpstr>
      <vt:lpstr>Privacy or Security?</vt:lpstr>
      <vt:lpstr>PowerPoint 演示文稿</vt:lpstr>
      <vt:lpstr>PowerPoint 演示文稿</vt:lpstr>
      <vt:lpstr>PowerPoint 演示文稿</vt:lpstr>
      <vt:lpstr>PowerPoint 演示文稿</vt:lpstr>
      <vt:lpstr>Robots Will Walk Among Us</vt:lpstr>
      <vt:lpstr>PowerPoint 演示文稿</vt:lpstr>
      <vt:lpstr>PowerPoint 演示文稿</vt:lpstr>
      <vt:lpstr>What is an ethical dilemma（伦理困境）?</vt:lpstr>
      <vt:lpstr>What is an ethical dilemma?</vt:lpstr>
      <vt:lpstr>Case studies</vt:lpstr>
      <vt:lpstr>Data Access</vt:lpstr>
      <vt:lpstr>Confidentiality</vt:lpstr>
      <vt:lpstr>Safety</vt:lpstr>
      <vt:lpstr>Billing your IT work – the truth or not?</vt:lpstr>
      <vt:lpstr>Intellectual Property</vt:lpstr>
      <vt:lpstr>Privacy</vt:lpstr>
      <vt:lpstr>Mobile devices – monitoring, data usage consent</vt:lpstr>
      <vt:lpstr>And lots and lots more …</vt:lpstr>
      <vt:lpstr>Social Responsibility</vt:lpstr>
      <vt:lpstr>On Social Responsibility in IT</vt:lpstr>
      <vt:lpstr>Example – Ariane  5 Rocket</vt:lpstr>
      <vt:lpstr>Example – Ariane 5 Rocket</vt:lpstr>
      <vt:lpstr>What happened？</vt:lpstr>
      <vt:lpstr>2016 Australian Census debacle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CZ</dc:creator>
  <cp:lastModifiedBy>Daniel Ma</cp:lastModifiedBy>
  <cp:revision>5630</cp:revision>
  <dcterms:created xsi:type="dcterms:W3CDTF">2017-04-27T02:47:00Z</dcterms:created>
  <dcterms:modified xsi:type="dcterms:W3CDTF">2024-10-05T13:49:25Z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